
<file path=[Content_Types].xml><?xml version="1.0" encoding="utf-8"?>
<Types xmlns="http://schemas.openxmlformats.org/package/2006/content-types">
  <Override PartName="/_rels/.rels" ContentType="application/vnd.openxmlformats-package.relationships+xml"/>
  <Override PartName="/ppt/notesSlides/_rels/notesSlide1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6.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11.xml.rels" ContentType="application/vnd.openxmlformats-package.relationships+xml"/>
  <Override PartName="/ppt/notesSlides/_rels/notesSlide23.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20.png" ContentType="image/png"/>
  <Override PartName="/ppt/media/image19.png" ContentType="image/png"/>
  <Override PartName="/ppt/media/image18.png" ContentType="image/png"/>
  <Override PartName="/ppt/media/image17.png" ContentType="image/png"/>
  <Override PartName="/ppt/media/image21.jpeg" ContentType="image/jpe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7.png" ContentType="image/png"/>
  <Override PartName="/ppt/media/image2.png" ContentType="image/png"/>
  <Override PartName="/ppt/media/image3.png" ContentType="image/png"/>
  <Override PartName="/ppt/media/image11.png" ContentType="image/png"/>
  <Override PartName="/ppt/media/image1.jpeg" ContentType="image/jpeg"/>
  <Override PartName="/ppt/media/image22.jpeg" ContentType="image/jpeg"/>
  <Override PartName="/ppt/media/image4.jpeg" ContentType="image/jpeg"/>
  <Override PartName="/ppt/media/image6.png" ContentType="image/png"/>
  <Override PartName="/ppt/media/image5.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73"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74"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75"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76" name="PlaceHolder 5"/>
          <p:cNvSpPr>
            <a:spLocks noGrp="1"/>
          </p:cNvSpPr>
          <p:nvPr>
            <p:ph type="sldNum"/>
          </p:nvPr>
        </p:nvSpPr>
        <p:spPr>
          <a:xfrm>
            <a:off x="4278960" y="10157400"/>
            <a:ext cx="3280680" cy="534240"/>
          </a:xfrm>
          <a:prstGeom prst="rect">
            <a:avLst/>
          </a:prstGeom>
        </p:spPr>
        <p:txBody>
          <a:bodyPr lIns="0" rIns="0" tIns="0" bIns="0" anchor="b"/>
          <a:p>
            <a:pPr algn="r"/>
            <a:fld id="{2C0FCA66-BFBD-4722-ADED-9C531BC24224}" type="slidenum">
              <a:rPr b="0" lang="en-US" sz="1400" spc="-1" strike="noStrike">
                <a:solidFill>
                  <a:srgbClr val="000000"/>
                </a:solidFill>
                <a:uFill>
                  <a:solidFill>
                    <a:srgbClr val="ffffff"/>
                  </a:solidFill>
                </a:uFill>
                <a:latin typeface="Times New Roman"/>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153" name="TextShape 2"/>
          <p:cNvSpPr txBox="1"/>
          <p:nvPr/>
        </p:nvSpPr>
        <p:spPr>
          <a:xfrm>
            <a:off x="3884760" y="8685360"/>
            <a:ext cx="2971440" cy="456840"/>
          </a:xfrm>
          <a:prstGeom prst="rect">
            <a:avLst/>
          </a:prstGeom>
          <a:noFill/>
          <a:ln>
            <a:noFill/>
          </a:ln>
        </p:spPr>
        <p:txBody>
          <a:bodyPr anchor="b"/>
          <a:p>
            <a:pPr algn="r">
              <a:lnSpc>
                <a:spcPct val="100000"/>
              </a:lnSpc>
            </a:pPr>
            <a:fld id="{CFBFB98F-926F-40B9-A620-1856F533160D}"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Adagrad</a:t>
            </a:r>
            <a:r>
              <a:rPr b="0" lang="en-US" sz="2000" spc="-1" strike="noStrike">
                <a:solidFill>
                  <a:srgbClr val="000000"/>
                </a:solidFill>
                <a:uFill>
                  <a:solidFill>
                    <a:srgbClr val="ffffff"/>
                  </a:solidFill>
                </a:uFill>
                <a:latin typeface="Arial"/>
              </a:rPr>
              <a:t>主要优势在于它能够为每个参数自适应不同的学习速率，而一般的人工都是设定为</a:t>
            </a:r>
            <a:r>
              <a:rPr b="0" lang="en-US" sz="2000" spc="-1" strike="noStrike">
                <a:solidFill>
                  <a:srgbClr val="000000"/>
                </a:solidFill>
                <a:uFill>
                  <a:solidFill>
                    <a:srgbClr val="ffffff"/>
                  </a:solidFill>
                </a:uFill>
                <a:latin typeface="Arial"/>
              </a:rPr>
              <a:t>0.01</a:t>
            </a:r>
            <a:r>
              <a:rPr b="0" lang="en-US" sz="2000" spc="-1" strike="noStrike">
                <a:solidFill>
                  <a:srgbClr val="000000"/>
                </a:solidFill>
                <a:uFill>
                  <a:solidFill>
                    <a:srgbClr val="ffffff"/>
                  </a:solidFill>
                </a:uFill>
                <a:latin typeface="Arial"/>
              </a:rPr>
              <a:t>。同时其缺点在于需要计算参数梯度序列平方和，并且学习速率趋势是不断衰减最终达到一个非常小的值</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Adadelta</a:t>
            </a:r>
            <a:r>
              <a:rPr b="0" lang="en-US" sz="2000" spc="-1" strike="noStrike">
                <a:solidFill>
                  <a:srgbClr val="000000"/>
                </a:solidFill>
                <a:uFill>
                  <a:solidFill>
                    <a:srgbClr val="ffffff"/>
                  </a:solidFill>
                </a:uFill>
                <a:latin typeface="Arial"/>
              </a:rPr>
              <a:t>是</a:t>
            </a:r>
            <a:r>
              <a:rPr b="0" lang="en-US" sz="2000" spc="-1" strike="noStrike">
                <a:solidFill>
                  <a:srgbClr val="000000"/>
                </a:solidFill>
                <a:uFill>
                  <a:solidFill>
                    <a:srgbClr val="ffffff"/>
                  </a:solidFill>
                </a:uFill>
                <a:latin typeface="Arial"/>
              </a:rPr>
              <a:t>Adagrad</a:t>
            </a:r>
            <a:r>
              <a:rPr b="0" lang="en-US" sz="2000" spc="-1" strike="noStrike">
                <a:solidFill>
                  <a:srgbClr val="000000"/>
                </a:solidFill>
                <a:uFill>
                  <a:solidFill>
                    <a:srgbClr val="ffffff"/>
                  </a:solidFill>
                </a:uFill>
                <a:latin typeface="Arial"/>
              </a:rPr>
              <a:t>的一种扩展，为了降低</a:t>
            </a:r>
            <a:r>
              <a:rPr b="0" lang="en-US" sz="2000" spc="-1" strike="noStrike">
                <a:solidFill>
                  <a:srgbClr val="000000"/>
                </a:solidFill>
                <a:uFill>
                  <a:solidFill>
                    <a:srgbClr val="ffffff"/>
                  </a:solidFill>
                </a:uFill>
                <a:latin typeface="Arial"/>
              </a:rPr>
              <a:t>Adagrad</a:t>
            </a:r>
            <a:r>
              <a:rPr b="0" lang="en-US" sz="2000" spc="-1" strike="noStrike">
                <a:solidFill>
                  <a:srgbClr val="000000"/>
                </a:solidFill>
                <a:uFill>
                  <a:solidFill>
                    <a:srgbClr val="ffffff"/>
                  </a:solidFill>
                </a:uFill>
                <a:latin typeface="Arial"/>
              </a:rPr>
              <a:t>中学习速率衰减过快问题，其改进了三处，一是使用了窗口</a:t>
            </a:r>
            <a:r>
              <a:rPr b="0" lang="en-US" sz="2000" spc="-1" strike="noStrike">
                <a:solidFill>
                  <a:srgbClr val="000000"/>
                </a:solidFill>
                <a:uFill>
                  <a:solidFill>
                    <a:srgbClr val="ffffff"/>
                  </a:solidFill>
                </a:uFill>
                <a:latin typeface="Arial"/>
              </a:rPr>
              <a:t>w</a:t>
            </a:r>
            <a:r>
              <a:rPr b="0" lang="en-US" sz="2000" spc="-1" strike="noStrike">
                <a:solidFill>
                  <a:srgbClr val="000000"/>
                </a:solidFill>
                <a:uFill>
                  <a:solidFill>
                    <a:srgbClr val="ffffff"/>
                  </a:solidFill>
                </a:uFill>
                <a:latin typeface="Arial"/>
              </a:rPr>
              <a:t>；二是对于参数梯度历史窗口序列</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不包括当前</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不再使用平方和，而是使用均值代替；三是最终的均值是历史窗口序列均值与当前梯度的时间衰减加权平均</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163" name="TextShape 2"/>
          <p:cNvSpPr txBox="1"/>
          <p:nvPr/>
        </p:nvSpPr>
        <p:spPr>
          <a:xfrm>
            <a:off x="3884760" y="8685360"/>
            <a:ext cx="2971440" cy="456840"/>
          </a:xfrm>
          <a:prstGeom prst="rect">
            <a:avLst/>
          </a:prstGeom>
          <a:noFill/>
          <a:ln>
            <a:noFill/>
          </a:ln>
        </p:spPr>
        <p:txBody>
          <a:bodyPr anchor="b"/>
          <a:p>
            <a:pPr algn="r">
              <a:lnSpc>
                <a:spcPct val="100000"/>
              </a:lnSpc>
            </a:pPr>
            <a:fld id="{61E2D8C8-052F-4BB5-AFCF-7A76BE98BBD3}"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Adagrad</a:t>
            </a:r>
            <a:r>
              <a:rPr b="0" lang="en-US" sz="2000" spc="-1" strike="noStrike">
                <a:solidFill>
                  <a:srgbClr val="000000"/>
                </a:solidFill>
                <a:uFill>
                  <a:solidFill>
                    <a:srgbClr val="ffffff"/>
                  </a:solidFill>
                </a:uFill>
                <a:latin typeface="Arial"/>
              </a:rPr>
              <a:t>主要优势在于它能够为每个参数自适应不同的学习速率，而一般的人工都是设定为</a:t>
            </a:r>
            <a:r>
              <a:rPr b="0" lang="en-US" sz="2000" spc="-1" strike="noStrike">
                <a:solidFill>
                  <a:srgbClr val="000000"/>
                </a:solidFill>
                <a:uFill>
                  <a:solidFill>
                    <a:srgbClr val="ffffff"/>
                  </a:solidFill>
                </a:uFill>
                <a:latin typeface="Arial"/>
              </a:rPr>
              <a:t>0.01</a:t>
            </a:r>
            <a:r>
              <a:rPr b="0" lang="en-US" sz="2000" spc="-1" strike="noStrike">
                <a:solidFill>
                  <a:srgbClr val="000000"/>
                </a:solidFill>
                <a:uFill>
                  <a:solidFill>
                    <a:srgbClr val="ffffff"/>
                  </a:solidFill>
                </a:uFill>
                <a:latin typeface="Arial"/>
              </a:rPr>
              <a:t>。同时其缺点在于需要计算参数梯度序列平方和，并且学习速率趋势是不断衰减最终达到一个非常小的值</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Adadelta</a:t>
            </a:r>
            <a:r>
              <a:rPr b="0" lang="en-US" sz="2000" spc="-1" strike="noStrike">
                <a:solidFill>
                  <a:srgbClr val="000000"/>
                </a:solidFill>
                <a:uFill>
                  <a:solidFill>
                    <a:srgbClr val="ffffff"/>
                  </a:solidFill>
                </a:uFill>
                <a:latin typeface="Arial"/>
              </a:rPr>
              <a:t>是</a:t>
            </a:r>
            <a:r>
              <a:rPr b="0" lang="en-US" sz="2000" spc="-1" strike="noStrike">
                <a:solidFill>
                  <a:srgbClr val="000000"/>
                </a:solidFill>
                <a:uFill>
                  <a:solidFill>
                    <a:srgbClr val="ffffff"/>
                  </a:solidFill>
                </a:uFill>
                <a:latin typeface="Arial"/>
              </a:rPr>
              <a:t>Adagrad</a:t>
            </a:r>
            <a:r>
              <a:rPr b="0" lang="en-US" sz="2000" spc="-1" strike="noStrike">
                <a:solidFill>
                  <a:srgbClr val="000000"/>
                </a:solidFill>
                <a:uFill>
                  <a:solidFill>
                    <a:srgbClr val="ffffff"/>
                  </a:solidFill>
                </a:uFill>
                <a:latin typeface="Arial"/>
              </a:rPr>
              <a:t>的一种扩展，为了降低</a:t>
            </a:r>
            <a:r>
              <a:rPr b="0" lang="en-US" sz="2000" spc="-1" strike="noStrike">
                <a:solidFill>
                  <a:srgbClr val="000000"/>
                </a:solidFill>
                <a:uFill>
                  <a:solidFill>
                    <a:srgbClr val="ffffff"/>
                  </a:solidFill>
                </a:uFill>
                <a:latin typeface="Arial"/>
              </a:rPr>
              <a:t>Adagrad</a:t>
            </a:r>
            <a:r>
              <a:rPr b="0" lang="en-US" sz="2000" spc="-1" strike="noStrike">
                <a:solidFill>
                  <a:srgbClr val="000000"/>
                </a:solidFill>
                <a:uFill>
                  <a:solidFill>
                    <a:srgbClr val="ffffff"/>
                  </a:solidFill>
                </a:uFill>
                <a:latin typeface="Arial"/>
              </a:rPr>
              <a:t>中学习速率衰减过快问题，其改进了三处，一是使用了窗口</a:t>
            </a:r>
            <a:r>
              <a:rPr b="0" lang="en-US" sz="2000" spc="-1" strike="noStrike">
                <a:solidFill>
                  <a:srgbClr val="000000"/>
                </a:solidFill>
                <a:uFill>
                  <a:solidFill>
                    <a:srgbClr val="ffffff"/>
                  </a:solidFill>
                </a:uFill>
                <a:latin typeface="Arial"/>
              </a:rPr>
              <a:t>w</a:t>
            </a:r>
            <a:r>
              <a:rPr b="0" lang="en-US" sz="2000" spc="-1" strike="noStrike">
                <a:solidFill>
                  <a:srgbClr val="000000"/>
                </a:solidFill>
                <a:uFill>
                  <a:solidFill>
                    <a:srgbClr val="ffffff"/>
                  </a:solidFill>
                </a:uFill>
                <a:latin typeface="Arial"/>
              </a:rPr>
              <a:t>；二是对于参数梯度历史窗口序列</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不包括当前</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不再使用平方和，而是使用均值代替；三是最终的均值是历史窗口序列均值与当前梯度的时间衰减加权平均</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165" name="TextShape 2"/>
          <p:cNvSpPr txBox="1"/>
          <p:nvPr/>
        </p:nvSpPr>
        <p:spPr>
          <a:xfrm>
            <a:off x="3884760" y="8685360"/>
            <a:ext cx="2971440" cy="456840"/>
          </a:xfrm>
          <a:prstGeom prst="rect">
            <a:avLst/>
          </a:prstGeom>
          <a:noFill/>
          <a:ln>
            <a:noFill/>
          </a:ln>
        </p:spPr>
        <p:txBody>
          <a:bodyPr anchor="b"/>
          <a:p>
            <a:pPr algn="r">
              <a:lnSpc>
                <a:spcPct val="100000"/>
              </a:lnSpc>
            </a:pPr>
            <a:fld id="{83692B2E-89E1-4F97-B852-32E5649F8C4B}"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body"/>
          </p:nvPr>
        </p:nvSpPr>
        <p:spPr>
          <a:xfrm>
            <a:off x="685800" y="4343400"/>
            <a:ext cx="5486040" cy="4114440"/>
          </a:xfrm>
          <a:prstGeom prst="rect">
            <a:avLst/>
          </a:prstGeom>
        </p:spPr>
        <p:txBody>
          <a:bodyPr/>
          <a:p>
            <a:r>
              <a:rPr b="0" lang="en-US" sz="1200" spc="-1" strike="noStrike">
                <a:solidFill>
                  <a:srgbClr val="000000"/>
                </a:solidFill>
                <a:uFill>
                  <a:solidFill>
                    <a:srgbClr val="ffffff"/>
                  </a:solidFill>
                </a:uFill>
                <a:latin typeface="+mn-lt"/>
                <a:ea typeface="+mn-ea"/>
              </a:rPr>
              <a:t>从上图可以看出， </a:t>
            </a:r>
            <a:r>
              <a:rPr b="0" lang="en-US" sz="1200" spc="-1" strike="noStrike">
                <a:solidFill>
                  <a:srgbClr val="000000"/>
                </a:solidFill>
                <a:uFill>
                  <a:solidFill>
                    <a:srgbClr val="ffffff"/>
                  </a:solidFill>
                </a:uFill>
                <a:latin typeface="+mn-lt"/>
                <a:ea typeface="+mn-ea"/>
              </a:rPr>
              <a:t>Adagrad</a:t>
            </a:r>
            <a:r>
              <a:rPr b="0" lang="en-US" sz="1200" spc="-1" strike="noStrike">
                <a:solidFill>
                  <a:srgbClr val="000000"/>
                </a:solidFill>
                <a:uFill>
                  <a:solidFill>
                    <a:srgbClr val="ffffff"/>
                  </a:solidFill>
                </a:uFill>
                <a:latin typeface="+mn-lt"/>
                <a:ea typeface="+mn-ea"/>
              </a:rPr>
              <a:t>、</a:t>
            </a:r>
            <a:r>
              <a:rPr b="0" lang="en-US" sz="1200" spc="-1" strike="noStrike">
                <a:solidFill>
                  <a:srgbClr val="000000"/>
                </a:solidFill>
                <a:uFill>
                  <a:solidFill>
                    <a:srgbClr val="ffffff"/>
                  </a:solidFill>
                </a:uFill>
                <a:latin typeface="+mn-lt"/>
                <a:ea typeface="+mn-ea"/>
              </a:rPr>
              <a:t>Adadelta</a:t>
            </a:r>
            <a:r>
              <a:rPr b="0" lang="en-US" sz="1200" spc="-1" strike="noStrike">
                <a:solidFill>
                  <a:srgbClr val="000000"/>
                </a:solidFill>
                <a:uFill>
                  <a:solidFill>
                    <a:srgbClr val="ffffff"/>
                  </a:solidFill>
                </a:uFill>
                <a:latin typeface="+mn-lt"/>
                <a:ea typeface="+mn-ea"/>
              </a:rPr>
              <a:t>与</a:t>
            </a:r>
            <a:r>
              <a:rPr b="0" lang="en-US" sz="1200" spc="-1" strike="noStrike">
                <a:solidFill>
                  <a:srgbClr val="000000"/>
                </a:solidFill>
                <a:uFill>
                  <a:solidFill>
                    <a:srgbClr val="ffffff"/>
                  </a:solidFill>
                </a:uFill>
                <a:latin typeface="+mn-lt"/>
                <a:ea typeface="+mn-ea"/>
              </a:rPr>
              <a:t>RMSprop</a:t>
            </a:r>
            <a:r>
              <a:rPr b="0" lang="en-US" sz="1200" spc="-1" strike="noStrike">
                <a:solidFill>
                  <a:srgbClr val="000000"/>
                </a:solidFill>
                <a:uFill>
                  <a:solidFill>
                    <a:srgbClr val="ffffff"/>
                  </a:solidFill>
                </a:uFill>
                <a:latin typeface="+mn-lt"/>
                <a:ea typeface="+mn-ea"/>
              </a:rPr>
              <a:t>在损失曲面上能够立即转移到正确的移动方向上达到快速的收敛。而</a:t>
            </a:r>
            <a:r>
              <a:rPr b="0" lang="en-US" sz="1200" spc="-1" strike="noStrike">
                <a:solidFill>
                  <a:srgbClr val="000000"/>
                </a:solidFill>
                <a:uFill>
                  <a:solidFill>
                    <a:srgbClr val="ffffff"/>
                  </a:solidFill>
                </a:uFill>
                <a:latin typeface="+mn-lt"/>
                <a:ea typeface="+mn-ea"/>
              </a:rPr>
              <a:t>Momentum </a:t>
            </a:r>
            <a:r>
              <a:rPr b="0" lang="en-US" sz="1200" spc="-1" strike="noStrike">
                <a:solidFill>
                  <a:srgbClr val="000000"/>
                </a:solidFill>
                <a:uFill>
                  <a:solidFill>
                    <a:srgbClr val="ffffff"/>
                  </a:solidFill>
                </a:uFill>
                <a:latin typeface="+mn-lt"/>
                <a:ea typeface="+mn-ea"/>
              </a:rPr>
              <a:t>与</a:t>
            </a:r>
            <a:r>
              <a:rPr b="0" lang="en-US" sz="1200" spc="-1" strike="noStrike">
                <a:solidFill>
                  <a:srgbClr val="000000"/>
                </a:solidFill>
                <a:uFill>
                  <a:solidFill>
                    <a:srgbClr val="ffffff"/>
                  </a:solidFill>
                </a:uFill>
                <a:latin typeface="+mn-lt"/>
                <a:ea typeface="+mn-ea"/>
              </a:rPr>
              <a:t>NAG</a:t>
            </a:r>
            <a:r>
              <a:rPr b="0" lang="en-US" sz="1200" spc="-1" strike="noStrike">
                <a:solidFill>
                  <a:srgbClr val="000000"/>
                </a:solidFill>
                <a:uFill>
                  <a:solidFill>
                    <a:srgbClr val="ffffff"/>
                  </a:solidFill>
                </a:uFill>
                <a:latin typeface="+mn-lt"/>
                <a:ea typeface="+mn-ea"/>
              </a:rPr>
              <a:t>会导致偏离</a:t>
            </a:r>
            <a:r>
              <a:rPr b="0" lang="en-US" sz="1200" spc="-1" strike="noStrike">
                <a:solidFill>
                  <a:srgbClr val="000000"/>
                </a:solidFill>
                <a:uFill>
                  <a:solidFill>
                    <a:srgbClr val="ffffff"/>
                  </a:solidFill>
                </a:uFill>
                <a:latin typeface="+mn-lt"/>
                <a:ea typeface="+mn-ea"/>
              </a:rPr>
              <a:t>(off-track)</a:t>
            </a:r>
            <a:r>
              <a:rPr b="0" lang="en-US" sz="1200" spc="-1" strike="noStrike">
                <a:solidFill>
                  <a:srgbClr val="000000"/>
                </a:solidFill>
                <a:uFill>
                  <a:solidFill>
                    <a:srgbClr val="ffffff"/>
                  </a:solidFill>
                </a:uFill>
                <a:latin typeface="+mn-lt"/>
                <a:ea typeface="+mn-ea"/>
              </a:rPr>
              <a:t>。同时</a:t>
            </a:r>
            <a:r>
              <a:rPr b="0" lang="en-US" sz="1200" spc="-1" strike="noStrike">
                <a:solidFill>
                  <a:srgbClr val="000000"/>
                </a:solidFill>
                <a:uFill>
                  <a:solidFill>
                    <a:srgbClr val="ffffff"/>
                  </a:solidFill>
                </a:uFill>
                <a:latin typeface="+mn-lt"/>
                <a:ea typeface="+mn-ea"/>
              </a:rPr>
              <a:t>NAG</a:t>
            </a:r>
            <a:r>
              <a:rPr b="0" lang="en-US" sz="1200" spc="-1" strike="noStrike">
                <a:solidFill>
                  <a:srgbClr val="000000"/>
                </a:solidFill>
                <a:uFill>
                  <a:solidFill>
                    <a:srgbClr val="ffffff"/>
                  </a:solidFill>
                </a:uFill>
                <a:latin typeface="+mn-lt"/>
                <a:ea typeface="+mn-ea"/>
              </a:rPr>
              <a:t>能够在偏离之后快速修正其路线，因为其根据梯度修正来提高响应性。 </a:t>
            </a:r>
            <a:endParaRPr b="0" lang="en-US" sz="2000" spc="-1" strike="noStrike">
              <a:solidFill>
                <a:srgbClr val="000000"/>
              </a:solidFill>
              <a:uFill>
                <a:solidFill>
                  <a:srgbClr val="ffffff"/>
                </a:solidFill>
              </a:uFill>
              <a:latin typeface="Arial"/>
            </a:endParaRPr>
          </a:p>
        </p:txBody>
      </p:sp>
      <p:sp>
        <p:nvSpPr>
          <p:cNvPr id="167" name="TextShape 2"/>
          <p:cNvSpPr txBox="1"/>
          <p:nvPr/>
        </p:nvSpPr>
        <p:spPr>
          <a:xfrm>
            <a:off x="3884760" y="8685360"/>
            <a:ext cx="2971440" cy="456840"/>
          </a:xfrm>
          <a:prstGeom prst="rect">
            <a:avLst/>
          </a:prstGeom>
          <a:noFill/>
          <a:ln>
            <a:noFill/>
          </a:ln>
        </p:spPr>
        <p:txBody>
          <a:bodyPr anchor="b"/>
          <a:p>
            <a:pPr algn="r">
              <a:lnSpc>
                <a:spcPct val="100000"/>
              </a:lnSpc>
            </a:pPr>
            <a:fld id="{501776E2-5C28-4B22-9A6D-BE9CC776F884}"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685800" y="4343400"/>
            <a:ext cx="5486040" cy="4114440"/>
          </a:xfrm>
          <a:prstGeom prst="rect">
            <a:avLst/>
          </a:prstGeom>
        </p:spPr>
        <p:txBody>
          <a:bodyPr/>
          <a:p>
            <a:r>
              <a:rPr b="0" lang="en-US" sz="1200" spc="-1" strike="noStrike">
                <a:solidFill>
                  <a:srgbClr val="000000"/>
                </a:solidFill>
                <a:uFill>
                  <a:solidFill>
                    <a:srgbClr val="ffffff"/>
                  </a:solidFill>
                </a:uFill>
                <a:latin typeface="+mn-lt"/>
                <a:ea typeface="+mn-ea"/>
              </a:rPr>
              <a:t>从上图可以看出，在鞍点（</a:t>
            </a:r>
            <a:r>
              <a:rPr b="0" lang="en-US" sz="1200" spc="-1" strike="noStrike">
                <a:solidFill>
                  <a:srgbClr val="000000"/>
                </a:solidFill>
                <a:uFill>
                  <a:solidFill>
                    <a:srgbClr val="ffffff"/>
                  </a:solidFill>
                </a:uFill>
                <a:latin typeface="+mn-lt"/>
                <a:ea typeface="+mn-ea"/>
              </a:rPr>
              <a:t>saddle points</a:t>
            </a:r>
            <a:r>
              <a:rPr b="0" lang="en-US" sz="1200" spc="-1" strike="noStrike">
                <a:solidFill>
                  <a:srgbClr val="000000"/>
                </a:solidFill>
                <a:uFill>
                  <a:solidFill>
                    <a:srgbClr val="ffffff"/>
                  </a:solidFill>
                </a:uFill>
                <a:latin typeface="+mn-lt"/>
                <a:ea typeface="+mn-ea"/>
              </a:rPr>
              <a:t>）处</a:t>
            </a:r>
            <a:r>
              <a:rPr b="0" lang="en-US" sz="1200" spc="-1" strike="noStrike">
                <a:solidFill>
                  <a:srgbClr val="000000"/>
                </a:solidFill>
                <a:uFill>
                  <a:solidFill>
                    <a:srgbClr val="ffffff"/>
                  </a:solidFill>
                </a:uFill>
                <a:latin typeface="+mn-lt"/>
                <a:ea typeface="+mn-ea"/>
              </a:rPr>
              <a:t>(</a:t>
            </a:r>
            <a:r>
              <a:rPr b="0" lang="en-US" sz="1200" spc="-1" strike="noStrike">
                <a:solidFill>
                  <a:srgbClr val="000000"/>
                </a:solidFill>
                <a:uFill>
                  <a:solidFill>
                    <a:srgbClr val="ffffff"/>
                  </a:solidFill>
                </a:uFill>
                <a:latin typeface="+mn-lt"/>
                <a:ea typeface="+mn-ea"/>
              </a:rPr>
              <a:t>即某些维度上梯度为零，某些维度上梯度不为零</a:t>
            </a:r>
            <a:r>
              <a:rPr b="0" lang="en-US" sz="1200" spc="-1" strike="noStrike">
                <a:solidFill>
                  <a:srgbClr val="000000"/>
                </a:solidFill>
                <a:uFill>
                  <a:solidFill>
                    <a:srgbClr val="ffffff"/>
                  </a:solidFill>
                </a:uFill>
                <a:latin typeface="+mn-lt"/>
                <a:ea typeface="+mn-ea"/>
              </a:rPr>
              <a:t>)</a:t>
            </a:r>
            <a:r>
              <a:rPr b="0" lang="en-US" sz="1200" spc="-1" strike="noStrike">
                <a:solidFill>
                  <a:srgbClr val="000000"/>
                </a:solidFill>
                <a:uFill>
                  <a:solidFill>
                    <a:srgbClr val="ffffff"/>
                  </a:solidFill>
                </a:uFill>
                <a:latin typeface="+mn-lt"/>
                <a:ea typeface="+mn-ea"/>
              </a:rPr>
              <a:t>，</a:t>
            </a:r>
            <a:r>
              <a:rPr b="0" lang="en-US" sz="1200" spc="-1" strike="noStrike">
                <a:solidFill>
                  <a:srgbClr val="000000"/>
                </a:solidFill>
                <a:uFill>
                  <a:solidFill>
                    <a:srgbClr val="ffffff"/>
                  </a:solidFill>
                </a:uFill>
                <a:latin typeface="+mn-lt"/>
                <a:ea typeface="+mn-ea"/>
              </a:rPr>
              <a:t>SGD</a:t>
            </a:r>
            <a:r>
              <a:rPr b="0" lang="en-US" sz="1200" spc="-1" strike="noStrike">
                <a:solidFill>
                  <a:srgbClr val="000000"/>
                </a:solidFill>
                <a:uFill>
                  <a:solidFill>
                    <a:srgbClr val="ffffff"/>
                  </a:solidFill>
                </a:uFill>
                <a:latin typeface="+mn-lt"/>
                <a:ea typeface="+mn-ea"/>
              </a:rPr>
              <a:t>、</a:t>
            </a:r>
            <a:r>
              <a:rPr b="0" lang="en-US" sz="1200" spc="-1" strike="noStrike">
                <a:solidFill>
                  <a:srgbClr val="000000"/>
                </a:solidFill>
                <a:uFill>
                  <a:solidFill>
                    <a:srgbClr val="ffffff"/>
                  </a:solidFill>
                </a:uFill>
                <a:latin typeface="+mn-lt"/>
                <a:ea typeface="+mn-ea"/>
              </a:rPr>
              <a:t>Momentum</a:t>
            </a:r>
            <a:r>
              <a:rPr b="0" lang="en-US" sz="1200" spc="-1" strike="noStrike">
                <a:solidFill>
                  <a:srgbClr val="000000"/>
                </a:solidFill>
                <a:uFill>
                  <a:solidFill>
                    <a:srgbClr val="ffffff"/>
                  </a:solidFill>
                </a:uFill>
                <a:latin typeface="+mn-lt"/>
                <a:ea typeface="+mn-ea"/>
              </a:rPr>
              <a:t>与</a:t>
            </a:r>
            <a:r>
              <a:rPr b="0" lang="en-US" sz="1200" spc="-1" strike="noStrike">
                <a:solidFill>
                  <a:srgbClr val="000000"/>
                </a:solidFill>
                <a:uFill>
                  <a:solidFill>
                    <a:srgbClr val="ffffff"/>
                  </a:solidFill>
                </a:uFill>
                <a:latin typeface="+mn-lt"/>
                <a:ea typeface="+mn-ea"/>
              </a:rPr>
              <a:t>NAG</a:t>
            </a:r>
            <a:r>
              <a:rPr b="0" lang="en-US" sz="1200" spc="-1" strike="noStrike">
                <a:solidFill>
                  <a:srgbClr val="000000"/>
                </a:solidFill>
                <a:uFill>
                  <a:solidFill>
                    <a:srgbClr val="ffffff"/>
                  </a:solidFill>
                </a:uFill>
                <a:latin typeface="+mn-lt"/>
                <a:ea typeface="+mn-ea"/>
              </a:rPr>
              <a:t>一直在鞍点梯度为零的方向上振荡，很难打破鞍点位置的对称性；</a:t>
            </a:r>
            <a:r>
              <a:rPr b="0" lang="en-US" sz="1200" spc="-1" strike="noStrike">
                <a:solidFill>
                  <a:srgbClr val="000000"/>
                </a:solidFill>
                <a:uFill>
                  <a:solidFill>
                    <a:srgbClr val="ffffff"/>
                  </a:solidFill>
                </a:uFill>
                <a:latin typeface="+mn-lt"/>
                <a:ea typeface="+mn-ea"/>
              </a:rPr>
              <a:t>Adagrad</a:t>
            </a:r>
            <a:r>
              <a:rPr b="0" lang="en-US" sz="1200" spc="-1" strike="noStrike">
                <a:solidFill>
                  <a:srgbClr val="000000"/>
                </a:solidFill>
                <a:uFill>
                  <a:solidFill>
                    <a:srgbClr val="ffffff"/>
                  </a:solidFill>
                </a:uFill>
                <a:latin typeface="+mn-lt"/>
                <a:ea typeface="+mn-ea"/>
              </a:rPr>
              <a:t>、</a:t>
            </a:r>
            <a:r>
              <a:rPr b="0" lang="en-US" sz="1200" spc="-1" strike="noStrike">
                <a:solidFill>
                  <a:srgbClr val="000000"/>
                </a:solidFill>
                <a:uFill>
                  <a:solidFill>
                    <a:srgbClr val="ffffff"/>
                  </a:solidFill>
                </a:uFill>
                <a:latin typeface="+mn-lt"/>
                <a:ea typeface="+mn-ea"/>
              </a:rPr>
              <a:t>RMSprop</a:t>
            </a:r>
            <a:r>
              <a:rPr b="0" lang="en-US" sz="1200" spc="-1" strike="noStrike">
                <a:solidFill>
                  <a:srgbClr val="000000"/>
                </a:solidFill>
                <a:uFill>
                  <a:solidFill>
                    <a:srgbClr val="ffffff"/>
                  </a:solidFill>
                </a:uFill>
                <a:latin typeface="+mn-lt"/>
                <a:ea typeface="+mn-ea"/>
              </a:rPr>
              <a:t>与</a:t>
            </a:r>
            <a:r>
              <a:rPr b="0" lang="en-US" sz="1200" spc="-1" strike="noStrike">
                <a:solidFill>
                  <a:srgbClr val="000000"/>
                </a:solidFill>
                <a:uFill>
                  <a:solidFill>
                    <a:srgbClr val="ffffff"/>
                  </a:solidFill>
                </a:uFill>
                <a:latin typeface="+mn-lt"/>
                <a:ea typeface="+mn-ea"/>
              </a:rPr>
              <a:t>Adadelta</a:t>
            </a:r>
            <a:r>
              <a:rPr b="0" lang="en-US" sz="1200" spc="-1" strike="noStrike">
                <a:solidFill>
                  <a:srgbClr val="000000"/>
                </a:solidFill>
                <a:uFill>
                  <a:solidFill>
                    <a:srgbClr val="ffffff"/>
                  </a:solidFill>
                </a:uFill>
                <a:latin typeface="+mn-lt"/>
                <a:ea typeface="+mn-ea"/>
              </a:rPr>
              <a:t>能够很快地向梯度不为零的方向上转移。 </a:t>
            </a:r>
            <a:endParaRPr b="0" lang="en-US" sz="2000" spc="-1" strike="noStrike">
              <a:solidFill>
                <a:srgbClr val="000000"/>
              </a:solidFill>
              <a:uFill>
                <a:solidFill>
                  <a:srgbClr val="ffffff"/>
                </a:solidFill>
              </a:uFill>
              <a:latin typeface="Arial"/>
            </a:endParaRPr>
          </a:p>
        </p:txBody>
      </p:sp>
      <p:sp>
        <p:nvSpPr>
          <p:cNvPr id="169" name="TextShape 2"/>
          <p:cNvSpPr txBox="1"/>
          <p:nvPr/>
        </p:nvSpPr>
        <p:spPr>
          <a:xfrm>
            <a:off x="3884760" y="8685360"/>
            <a:ext cx="2971440" cy="456840"/>
          </a:xfrm>
          <a:prstGeom prst="rect">
            <a:avLst/>
          </a:prstGeom>
          <a:noFill/>
          <a:ln>
            <a:noFill/>
          </a:ln>
        </p:spPr>
        <p:txBody>
          <a:bodyPr anchor="b"/>
          <a:p>
            <a:pPr algn="r">
              <a:lnSpc>
                <a:spcPct val="100000"/>
              </a:lnSpc>
            </a:pPr>
            <a:fld id="{F2B66A12-9B75-4DFF-97CD-634931CBEA02}"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171" name="TextShape 2"/>
          <p:cNvSpPr txBox="1"/>
          <p:nvPr/>
        </p:nvSpPr>
        <p:spPr>
          <a:xfrm>
            <a:off x="3884760" y="8685360"/>
            <a:ext cx="2971440" cy="456840"/>
          </a:xfrm>
          <a:prstGeom prst="rect">
            <a:avLst/>
          </a:prstGeom>
          <a:noFill/>
          <a:ln>
            <a:noFill/>
          </a:ln>
        </p:spPr>
        <p:txBody>
          <a:bodyPr anchor="b"/>
          <a:p>
            <a:pPr algn="r">
              <a:lnSpc>
                <a:spcPct val="100000"/>
              </a:lnSpc>
            </a:pPr>
            <a:fld id="{0BAC53B1-A11B-46AF-BFAB-6FAF61835870}"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body"/>
          </p:nvPr>
        </p:nvSpPr>
        <p:spPr>
          <a:xfrm>
            <a:off x="685800" y="4343400"/>
            <a:ext cx="5486040" cy="4114440"/>
          </a:xfrm>
          <a:prstGeom prst="rect">
            <a:avLst/>
          </a:prstGeom>
        </p:spPr>
        <p:txBody>
          <a:bodyPr/>
          <a:p>
            <a:r>
              <a:rPr b="0" lang="en-US" sz="1200" spc="-1" strike="noStrike">
                <a:solidFill>
                  <a:srgbClr val="000000"/>
                </a:solidFill>
                <a:uFill>
                  <a:solidFill>
                    <a:srgbClr val="ffffff"/>
                  </a:solidFill>
                </a:uFill>
                <a:latin typeface="+mn-lt"/>
                <a:ea typeface="+mn-ea"/>
              </a:rPr>
              <a:t> </a:t>
            </a:r>
            <a:r>
              <a:rPr b="0" lang="en-US" sz="1200" spc="-1" strike="noStrike">
                <a:solidFill>
                  <a:srgbClr val="000000"/>
                </a:solidFill>
                <a:uFill>
                  <a:solidFill>
                    <a:srgbClr val="ffffff"/>
                  </a:solidFill>
                </a:uFill>
                <a:latin typeface="+mn-lt"/>
                <a:ea typeface="+mn-ea"/>
              </a:rPr>
              <a:t>如果你处理的数据集非常大，并且有机器集群可以利用，那么并行或分布式</a:t>
            </a:r>
            <a:r>
              <a:rPr b="0" lang="en-US" sz="1200" spc="-1" strike="noStrike">
                <a:solidFill>
                  <a:srgbClr val="000000"/>
                </a:solidFill>
                <a:uFill>
                  <a:solidFill>
                    <a:srgbClr val="ffffff"/>
                  </a:solidFill>
                </a:uFill>
                <a:latin typeface="+mn-lt"/>
                <a:ea typeface="+mn-ea"/>
              </a:rPr>
              <a:t>SGD</a:t>
            </a:r>
            <a:r>
              <a:rPr b="0" lang="en-US" sz="1200" spc="-1" strike="noStrike">
                <a:solidFill>
                  <a:srgbClr val="000000"/>
                </a:solidFill>
                <a:uFill>
                  <a:solidFill>
                    <a:srgbClr val="ffffff"/>
                  </a:solidFill>
                </a:uFill>
                <a:latin typeface="+mn-lt"/>
                <a:ea typeface="+mn-ea"/>
              </a:rPr>
              <a:t>是一个非常好的选择，因为可以大大地提高速度。</a:t>
            </a:r>
            <a:r>
              <a:rPr b="0" lang="en-US" sz="1200" spc="-1" strike="noStrike">
                <a:solidFill>
                  <a:srgbClr val="000000"/>
                </a:solidFill>
                <a:uFill>
                  <a:solidFill>
                    <a:srgbClr val="ffffff"/>
                  </a:solidFill>
                </a:uFill>
                <a:latin typeface="+mn-lt"/>
                <a:ea typeface="+mn-ea"/>
              </a:rPr>
              <a:t>SGD</a:t>
            </a:r>
            <a:r>
              <a:rPr b="0" lang="en-US" sz="1200" spc="-1" strike="noStrike">
                <a:solidFill>
                  <a:srgbClr val="000000"/>
                </a:solidFill>
                <a:uFill>
                  <a:solidFill>
                    <a:srgbClr val="ffffff"/>
                  </a:solidFill>
                </a:uFill>
                <a:latin typeface="+mn-lt"/>
                <a:ea typeface="+mn-ea"/>
              </a:rPr>
              <a:t>算法的本质决定其是串行的</a:t>
            </a:r>
            <a:r>
              <a:rPr b="0" lang="en-US" sz="1200" spc="-1" strike="noStrike">
                <a:solidFill>
                  <a:srgbClr val="000000"/>
                </a:solidFill>
                <a:uFill>
                  <a:solidFill>
                    <a:srgbClr val="ffffff"/>
                  </a:solidFill>
                </a:uFill>
                <a:latin typeface="+mn-lt"/>
                <a:ea typeface="+mn-ea"/>
              </a:rPr>
              <a:t>(step-by-step)</a:t>
            </a:r>
            <a:r>
              <a:rPr b="0" lang="en-US" sz="1200" spc="-1" strike="noStrike">
                <a:solidFill>
                  <a:srgbClr val="000000"/>
                </a:solidFill>
                <a:uFill>
                  <a:solidFill>
                    <a:srgbClr val="ffffff"/>
                  </a:solidFill>
                </a:uFill>
                <a:latin typeface="+mn-lt"/>
                <a:ea typeface="+mn-ea"/>
              </a:rPr>
              <a:t>。因此如何进行异步处理便是一个问题。虽然串行能够保证收敛，但是如果训练集大，速度便是一个瓶颈。如果进行异步更新，那么可能会导致不收敛。下面将讨论如何进行并行或分布式</a:t>
            </a:r>
            <a:r>
              <a:rPr b="0" lang="en-US" sz="1200" spc="-1" strike="noStrike">
                <a:solidFill>
                  <a:srgbClr val="000000"/>
                </a:solidFill>
                <a:uFill>
                  <a:solidFill>
                    <a:srgbClr val="ffffff"/>
                  </a:solidFill>
                </a:uFill>
                <a:latin typeface="+mn-lt"/>
                <a:ea typeface="+mn-ea"/>
              </a:rPr>
              <a:t>SGD</a:t>
            </a:r>
            <a:r>
              <a:rPr b="0" lang="en-US" sz="1200" spc="-1" strike="noStrike">
                <a:solidFill>
                  <a:srgbClr val="000000"/>
                </a:solidFill>
                <a:uFill>
                  <a:solidFill>
                    <a:srgbClr val="ffffff"/>
                  </a:solidFill>
                </a:uFill>
                <a:latin typeface="+mn-lt"/>
                <a:ea typeface="+mn-ea"/>
              </a:rPr>
              <a:t>，并行一般是指在同一机器上进行多核并行，分布式是指集群处理。</a:t>
            </a:r>
            <a:endParaRPr b="0" lang="en-US" sz="2000" spc="-1" strike="noStrike">
              <a:solidFill>
                <a:srgbClr val="000000"/>
              </a:solidFill>
              <a:uFill>
                <a:solidFill>
                  <a:srgbClr val="ffffff"/>
                </a:solidFill>
              </a:uFill>
              <a:latin typeface="Arial"/>
            </a:endParaRPr>
          </a:p>
        </p:txBody>
      </p:sp>
      <p:sp>
        <p:nvSpPr>
          <p:cNvPr id="173" name="TextShape 2"/>
          <p:cNvSpPr txBox="1"/>
          <p:nvPr/>
        </p:nvSpPr>
        <p:spPr>
          <a:xfrm>
            <a:off x="3884760" y="8685360"/>
            <a:ext cx="2971440" cy="456840"/>
          </a:xfrm>
          <a:prstGeom prst="rect">
            <a:avLst/>
          </a:prstGeom>
          <a:noFill/>
          <a:ln>
            <a:noFill/>
          </a:ln>
        </p:spPr>
        <p:txBody>
          <a:bodyPr anchor="b"/>
          <a:p>
            <a:pPr algn="r">
              <a:lnSpc>
                <a:spcPct val="100000"/>
              </a:lnSpc>
            </a:pPr>
            <a:fld id="{FA1D1EC1-546C-4C66-A778-98282D8D3FB6}"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接下来介绍更多的</a:t>
            </a:r>
            <a:r>
              <a:rPr b="0" lang="en-US" sz="2000" spc="-1" strike="noStrike">
                <a:solidFill>
                  <a:srgbClr val="000000"/>
                </a:solidFill>
                <a:uFill>
                  <a:solidFill>
                    <a:srgbClr val="ffffff"/>
                  </a:solidFill>
                </a:uFill>
                <a:latin typeface="Arial"/>
              </a:rPr>
              <a:t>SGD</a:t>
            </a:r>
            <a:r>
              <a:rPr b="0" lang="en-US" sz="2000" spc="-1" strike="noStrike">
                <a:solidFill>
                  <a:srgbClr val="000000"/>
                </a:solidFill>
                <a:uFill>
                  <a:solidFill>
                    <a:srgbClr val="ffffff"/>
                  </a:solidFill>
                </a:uFill>
                <a:latin typeface="Arial"/>
              </a:rPr>
              <a:t>优化策略来进一步提高</a:t>
            </a:r>
            <a:r>
              <a:rPr b="0" lang="en-US" sz="2000" spc="-1" strike="noStrike">
                <a:solidFill>
                  <a:srgbClr val="000000"/>
                </a:solidFill>
                <a:uFill>
                  <a:solidFill>
                    <a:srgbClr val="ffffff"/>
                  </a:solidFill>
                </a:uFill>
                <a:latin typeface="Arial"/>
              </a:rPr>
              <a:t>SGD</a:t>
            </a:r>
            <a:r>
              <a:rPr b="0" lang="en-US" sz="2000" spc="-1" strike="noStrike">
                <a:solidFill>
                  <a:srgbClr val="000000"/>
                </a:solidFill>
                <a:uFill>
                  <a:solidFill>
                    <a:srgbClr val="ffffff"/>
                  </a:solidFill>
                </a:uFill>
                <a:latin typeface="Arial"/>
              </a:rPr>
              <a:t>的性能。</a:t>
            </a:r>
            <a:endParaRPr b="0" lang="en-US" sz="2000" spc="-1" strike="noStrike">
              <a:solidFill>
                <a:srgbClr val="000000"/>
              </a:solidFill>
              <a:uFill>
                <a:solidFill>
                  <a:srgbClr val="ffffff"/>
                </a:solidFill>
              </a:uFill>
              <a:latin typeface="Arial"/>
            </a:endParaRPr>
          </a:p>
        </p:txBody>
      </p:sp>
      <p:sp>
        <p:nvSpPr>
          <p:cNvPr id="175" name="TextShape 2"/>
          <p:cNvSpPr txBox="1"/>
          <p:nvPr/>
        </p:nvSpPr>
        <p:spPr>
          <a:xfrm>
            <a:off x="3884760" y="8685360"/>
            <a:ext cx="2971440" cy="456840"/>
          </a:xfrm>
          <a:prstGeom prst="rect">
            <a:avLst/>
          </a:prstGeom>
          <a:noFill/>
          <a:ln>
            <a:noFill/>
          </a:ln>
        </p:spPr>
        <p:txBody>
          <a:bodyPr anchor="b"/>
          <a:p>
            <a:pPr algn="r">
              <a:lnSpc>
                <a:spcPct val="100000"/>
              </a:lnSpc>
            </a:pPr>
            <a:fld id="{FDE84903-EABC-44FD-B7A8-FA323D3B7A13}"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body"/>
          </p:nvPr>
        </p:nvSpPr>
        <p:spPr>
          <a:xfrm>
            <a:off x="685800" y="4343400"/>
            <a:ext cx="5486040" cy="411444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177" name="TextShape 2"/>
          <p:cNvSpPr txBox="1"/>
          <p:nvPr/>
        </p:nvSpPr>
        <p:spPr>
          <a:xfrm>
            <a:off x="3884760" y="8685360"/>
            <a:ext cx="2971440" cy="456840"/>
          </a:xfrm>
          <a:prstGeom prst="rect">
            <a:avLst/>
          </a:prstGeom>
          <a:noFill/>
          <a:ln>
            <a:noFill/>
          </a:ln>
        </p:spPr>
        <p:txBody>
          <a:bodyPr anchor="b"/>
          <a:p>
            <a:pPr algn="r">
              <a:lnSpc>
                <a:spcPct val="100000"/>
              </a:lnSpc>
            </a:pPr>
            <a:fld id="{9705261C-B563-4B0E-B00E-0FF9670B6BAE}"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有三种梯度下降算法框架，它们不同之处在于每次学习</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更新模型参数</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使用的样本个数，每次更新使用不同的样本会导致每次学习的准确性和学习时间不同。</a:t>
            </a:r>
            <a:endParaRPr b="0" lang="en-US" sz="2000" spc="-1" strike="noStrike">
              <a:solidFill>
                <a:srgbClr val="000000"/>
              </a:solidFill>
              <a:uFill>
                <a:solidFill>
                  <a:srgbClr val="ffffff"/>
                </a:solidFill>
              </a:uFill>
              <a:latin typeface="Arial"/>
            </a:endParaRPr>
          </a:p>
        </p:txBody>
      </p:sp>
      <p:sp>
        <p:nvSpPr>
          <p:cNvPr id="155" name="TextShape 2"/>
          <p:cNvSpPr txBox="1"/>
          <p:nvPr/>
        </p:nvSpPr>
        <p:spPr>
          <a:xfrm>
            <a:off x="3884760" y="8685360"/>
            <a:ext cx="2971440" cy="456840"/>
          </a:xfrm>
          <a:prstGeom prst="rect">
            <a:avLst/>
          </a:prstGeom>
          <a:noFill/>
          <a:ln>
            <a:noFill/>
          </a:ln>
        </p:spPr>
        <p:txBody>
          <a:bodyPr anchor="b"/>
          <a:p>
            <a:pPr algn="r">
              <a:lnSpc>
                <a:spcPct val="100000"/>
              </a:lnSpc>
            </a:pPr>
            <a:fld id="{3C2A0759-0240-41FD-9A1C-D1AC7E9FDBDB}"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body"/>
          </p:nvPr>
        </p:nvSpPr>
        <p:spPr>
          <a:xfrm>
            <a:off x="685800" y="4343400"/>
            <a:ext cx="5486040" cy="4114440"/>
          </a:xfrm>
          <a:prstGeom prst="rect">
            <a:avLst/>
          </a:prstGeom>
        </p:spPr>
        <p:txBody>
          <a:bodyPr/>
          <a:p>
            <a:r>
              <a:rPr b="0" lang="en-US" sz="1200" spc="-1" strike="noStrike">
                <a:solidFill>
                  <a:srgbClr val="000000"/>
                </a:solidFill>
                <a:uFill>
                  <a:solidFill>
                    <a:srgbClr val="ffffff"/>
                  </a:solidFill>
                </a:uFill>
                <a:latin typeface="+mn-lt"/>
                <a:ea typeface="+mn-ea"/>
              </a:rPr>
              <a:t>与批梯度下降法的收敛会使得损失函数陷入局部最小相比，由于</a:t>
            </a:r>
            <a:r>
              <a:rPr b="0" lang="en-US" sz="1200" spc="-1" strike="noStrike">
                <a:solidFill>
                  <a:srgbClr val="000000"/>
                </a:solidFill>
                <a:uFill>
                  <a:solidFill>
                    <a:srgbClr val="ffffff"/>
                  </a:solidFill>
                </a:uFill>
                <a:latin typeface="+mn-lt"/>
                <a:ea typeface="+mn-ea"/>
              </a:rPr>
              <a:t>SGD</a:t>
            </a:r>
            <a:r>
              <a:rPr b="0" lang="en-US" sz="1200" spc="-1" strike="noStrike">
                <a:solidFill>
                  <a:srgbClr val="000000"/>
                </a:solidFill>
                <a:uFill>
                  <a:solidFill>
                    <a:srgbClr val="ffffff"/>
                  </a:solidFill>
                </a:uFill>
                <a:latin typeface="+mn-lt"/>
                <a:ea typeface="+mn-ea"/>
              </a:rPr>
              <a:t>的波动性，一方面，波动性使得</a:t>
            </a:r>
            <a:r>
              <a:rPr b="0" lang="en-US" sz="1200" spc="-1" strike="noStrike">
                <a:solidFill>
                  <a:srgbClr val="000000"/>
                </a:solidFill>
                <a:uFill>
                  <a:solidFill>
                    <a:srgbClr val="ffffff"/>
                  </a:solidFill>
                </a:uFill>
                <a:latin typeface="+mn-lt"/>
                <a:ea typeface="+mn-ea"/>
              </a:rPr>
              <a:t>SGD</a:t>
            </a:r>
            <a:r>
              <a:rPr b="0" lang="en-US" sz="1200" spc="-1" strike="noStrike">
                <a:solidFill>
                  <a:srgbClr val="000000"/>
                </a:solidFill>
                <a:uFill>
                  <a:solidFill>
                    <a:srgbClr val="ffffff"/>
                  </a:solidFill>
                </a:uFill>
                <a:latin typeface="+mn-lt"/>
                <a:ea typeface="+mn-ea"/>
              </a:rPr>
              <a:t>可以跳到新的和潜在更好的局部最优。另一方面，这使得最终收敛到特定最小值的过程变得复杂，因为</a:t>
            </a:r>
            <a:r>
              <a:rPr b="0" lang="en-US" sz="1200" spc="-1" strike="noStrike">
                <a:solidFill>
                  <a:srgbClr val="000000"/>
                </a:solidFill>
                <a:uFill>
                  <a:solidFill>
                    <a:srgbClr val="ffffff"/>
                  </a:solidFill>
                </a:uFill>
                <a:latin typeface="+mn-lt"/>
                <a:ea typeface="+mn-ea"/>
              </a:rPr>
              <a:t>SGD</a:t>
            </a:r>
            <a:r>
              <a:rPr b="0" lang="en-US" sz="1200" spc="-1" strike="noStrike">
                <a:solidFill>
                  <a:srgbClr val="000000"/>
                </a:solidFill>
                <a:uFill>
                  <a:solidFill>
                    <a:srgbClr val="ffffff"/>
                  </a:solidFill>
                </a:uFill>
                <a:latin typeface="+mn-lt"/>
                <a:ea typeface="+mn-ea"/>
              </a:rPr>
              <a:t>会一直持续波动。然而，已经证明当我们缓慢减小学习率，</a:t>
            </a:r>
            <a:r>
              <a:rPr b="0" lang="en-US" sz="1200" spc="-1" strike="noStrike">
                <a:solidFill>
                  <a:srgbClr val="000000"/>
                </a:solidFill>
                <a:uFill>
                  <a:solidFill>
                    <a:srgbClr val="ffffff"/>
                  </a:solidFill>
                </a:uFill>
                <a:latin typeface="+mn-lt"/>
                <a:ea typeface="+mn-ea"/>
              </a:rPr>
              <a:t>SGD</a:t>
            </a:r>
            <a:r>
              <a:rPr b="0" lang="en-US" sz="1200" spc="-1" strike="noStrike">
                <a:solidFill>
                  <a:srgbClr val="000000"/>
                </a:solidFill>
                <a:uFill>
                  <a:solidFill>
                    <a:srgbClr val="ffffff"/>
                  </a:solidFill>
                </a:uFill>
                <a:latin typeface="+mn-lt"/>
                <a:ea typeface="+mn-ea"/>
              </a:rPr>
              <a:t>与批梯度下降法具有相同的收敛行为，对于非凸优化和凸优化，可以分别收敛到局部最小值和全局最小值。与批梯度下降的代码相比，</a:t>
            </a:r>
            <a:r>
              <a:rPr b="0" lang="en-US" sz="1200" spc="-1" strike="noStrike">
                <a:solidFill>
                  <a:srgbClr val="000000"/>
                </a:solidFill>
                <a:uFill>
                  <a:solidFill>
                    <a:srgbClr val="ffffff"/>
                  </a:solidFill>
                </a:uFill>
                <a:latin typeface="+mn-lt"/>
                <a:ea typeface="+mn-ea"/>
              </a:rPr>
              <a:t>SGD</a:t>
            </a:r>
            <a:r>
              <a:rPr b="0" lang="en-US" sz="1200" spc="-1" strike="noStrike">
                <a:solidFill>
                  <a:srgbClr val="000000"/>
                </a:solidFill>
                <a:uFill>
                  <a:solidFill>
                    <a:srgbClr val="ffffff"/>
                  </a:solidFill>
                </a:uFill>
                <a:latin typeface="+mn-lt"/>
                <a:ea typeface="+mn-ea"/>
              </a:rPr>
              <a:t>的代码片段仅仅是在对训练样本的遍历和利用每一条样本计算梯度的过程中增加一层循环</a:t>
            </a:r>
            <a:endParaRPr b="0" lang="en-US" sz="2000" spc="-1" strike="noStrike">
              <a:solidFill>
                <a:srgbClr val="000000"/>
              </a:solidFill>
              <a:uFill>
                <a:solidFill>
                  <a:srgbClr val="ffffff"/>
                </a:solidFill>
              </a:uFill>
              <a:latin typeface="Arial"/>
            </a:endParaRPr>
          </a:p>
        </p:txBody>
      </p:sp>
      <p:sp>
        <p:nvSpPr>
          <p:cNvPr id="157" name="TextShape 2"/>
          <p:cNvSpPr txBox="1"/>
          <p:nvPr/>
        </p:nvSpPr>
        <p:spPr>
          <a:xfrm>
            <a:off x="3884760" y="8685360"/>
            <a:ext cx="2971440" cy="456840"/>
          </a:xfrm>
          <a:prstGeom prst="rect">
            <a:avLst/>
          </a:prstGeom>
          <a:noFill/>
          <a:ln>
            <a:noFill/>
          </a:ln>
        </p:spPr>
        <p:txBody>
          <a:bodyPr anchor="b"/>
          <a:p>
            <a:pPr algn="r">
              <a:lnSpc>
                <a:spcPct val="100000"/>
              </a:lnSpc>
            </a:pPr>
            <a:fld id="{79300675-80BA-47CE-BE1A-F65BB4477CA9}"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有三种梯度下降算法框架，它们不同之处在于每次学习</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更新模型参数</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使用的样本个数，每次更新使用不同的样本会导致每次学习的准确性和学习时间不同。</a:t>
            </a:r>
            <a:endParaRPr b="0" lang="en-US" sz="2000" spc="-1" strike="noStrike">
              <a:solidFill>
                <a:srgbClr val="000000"/>
              </a:solidFill>
              <a:uFill>
                <a:solidFill>
                  <a:srgbClr val="ffffff"/>
                </a:solidFill>
              </a:uFill>
              <a:latin typeface="Arial"/>
            </a:endParaRPr>
          </a:p>
        </p:txBody>
      </p:sp>
      <p:sp>
        <p:nvSpPr>
          <p:cNvPr id="159" name="TextShape 2"/>
          <p:cNvSpPr txBox="1"/>
          <p:nvPr/>
        </p:nvSpPr>
        <p:spPr>
          <a:xfrm>
            <a:off x="3884760" y="8685360"/>
            <a:ext cx="2971440" cy="456840"/>
          </a:xfrm>
          <a:prstGeom prst="rect">
            <a:avLst/>
          </a:prstGeom>
          <a:noFill/>
          <a:ln>
            <a:noFill/>
          </a:ln>
        </p:spPr>
        <p:txBody>
          <a:bodyPr anchor="b"/>
          <a:p>
            <a:pPr algn="r">
              <a:lnSpc>
                <a:spcPct val="100000"/>
              </a:lnSpc>
            </a:pPr>
            <a:fld id="{0D36F582-2847-491C-ACE1-0CF9086F4CC2}"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body"/>
          </p:nvPr>
        </p:nvSpPr>
        <p:spPr>
          <a:xfrm>
            <a:off x="685800" y="4343400"/>
            <a:ext cx="5486040" cy="4114440"/>
          </a:xfrm>
          <a:prstGeom prst="rect">
            <a:avLst/>
          </a:prstGeom>
        </p:spPr>
        <p:txBody>
          <a:bodyPr/>
          <a:p>
            <a:r>
              <a:rPr b="0" lang="en-US" sz="2000" spc="-1" strike="noStrike">
                <a:solidFill>
                  <a:srgbClr val="000000"/>
                </a:solidFill>
                <a:uFill>
                  <a:solidFill>
                    <a:srgbClr val="ffffff"/>
                  </a:solidFill>
                </a:uFill>
                <a:latin typeface="Arial"/>
              </a:rPr>
              <a:t>假设动量因子参数</a:t>
            </a:r>
            <a:r>
              <a:rPr b="0" lang="en-US" sz="2000" spc="-1" strike="noStrike">
                <a:solidFill>
                  <a:srgbClr val="000000"/>
                </a:solidFill>
                <a:uFill>
                  <a:solidFill>
                    <a:srgbClr val="ffffff"/>
                  </a:solidFill>
                </a:uFill>
                <a:latin typeface="Arial"/>
              </a:rPr>
              <a:t>γ=0.9</a:t>
            </a:r>
            <a:r>
              <a:rPr b="0" lang="en-US" sz="2000" spc="-1" strike="noStrike">
                <a:solidFill>
                  <a:srgbClr val="000000"/>
                </a:solidFill>
                <a:uFill>
                  <a:solidFill>
                    <a:srgbClr val="ffffff"/>
                  </a:solidFill>
                </a:uFill>
                <a:latin typeface="Arial"/>
              </a:rPr>
              <a:t>，首先计算当前梯度项，如上图小蓝色向量，然后加上动量项，这样便得到了大的跳跃，如上图大蓝色的向量。这便是只包含动量项的更新。而</a:t>
            </a:r>
            <a:r>
              <a:rPr b="0" lang="en-US" sz="2000" spc="-1" strike="noStrike">
                <a:solidFill>
                  <a:srgbClr val="000000"/>
                </a:solidFill>
                <a:uFill>
                  <a:solidFill>
                    <a:srgbClr val="ffffff"/>
                  </a:solidFill>
                </a:uFill>
                <a:latin typeface="Arial"/>
              </a:rPr>
              <a:t>NAG</a:t>
            </a:r>
            <a:r>
              <a:rPr b="0" lang="en-US" sz="2000" spc="-1" strike="noStrike">
                <a:solidFill>
                  <a:srgbClr val="000000"/>
                </a:solidFill>
                <a:uFill>
                  <a:solidFill>
                    <a:srgbClr val="ffffff"/>
                  </a:solidFill>
                </a:uFill>
                <a:latin typeface="Arial"/>
              </a:rPr>
              <a:t>首先来一个大的跳跃（动量项</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，然后加上一个小的使用了动量计算的当前梯度（上图红色向量）进行修正得到上图绿色的向量。这样可以阻止过快更新来提高响应性，如在</a:t>
            </a:r>
            <a:r>
              <a:rPr b="0" lang="en-US" sz="2000" spc="-1" strike="noStrike">
                <a:solidFill>
                  <a:srgbClr val="000000"/>
                </a:solidFill>
                <a:uFill>
                  <a:solidFill>
                    <a:srgbClr val="ffffff"/>
                  </a:solidFill>
                </a:uFill>
                <a:latin typeface="Arial"/>
              </a:rPr>
              <a:t>RNNs</a:t>
            </a:r>
            <a:r>
              <a:rPr b="0" lang="en-US" sz="2000" spc="-1" strike="noStrike">
                <a:solidFill>
                  <a:srgbClr val="000000"/>
                </a:solidFill>
                <a:uFill>
                  <a:solidFill>
                    <a:srgbClr val="ffffff"/>
                  </a:solidFill>
                </a:uFill>
                <a:latin typeface="Arial"/>
              </a:rPr>
              <a:t>中。 </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通过上面的两种方法，可以做到每次学习过程中能够根据损失函数的斜率做到自适应更新来加速</a:t>
            </a:r>
            <a:r>
              <a:rPr b="0" lang="en-US" sz="2000" spc="-1" strike="noStrike">
                <a:solidFill>
                  <a:srgbClr val="000000"/>
                </a:solidFill>
                <a:uFill>
                  <a:solidFill>
                    <a:srgbClr val="ffffff"/>
                  </a:solidFill>
                </a:uFill>
                <a:latin typeface="Arial"/>
              </a:rPr>
              <a:t>SGD</a:t>
            </a:r>
            <a:r>
              <a:rPr b="0" lang="en-US" sz="2000" spc="-1" strike="noStrike">
                <a:solidFill>
                  <a:srgbClr val="000000"/>
                </a:solidFill>
                <a:uFill>
                  <a:solidFill>
                    <a:srgbClr val="ffffff"/>
                  </a:solidFill>
                </a:uFill>
                <a:latin typeface="Arial"/>
              </a:rPr>
              <a:t>的收敛。下一步便需要对每个参数根据参数的重要性进行各自自适应更新。</a:t>
            </a:r>
            <a:endParaRPr b="0" lang="en-US" sz="2000" spc="-1" strike="noStrike">
              <a:solidFill>
                <a:srgbClr val="000000"/>
              </a:solidFill>
              <a:uFill>
                <a:solidFill>
                  <a:srgbClr val="ffffff"/>
                </a:solidFill>
              </a:uFill>
              <a:latin typeface="Arial"/>
            </a:endParaRPr>
          </a:p>
        </p:txBody>
      </p:sp>
      <p:sp>
        <p:nvSpPr>
          <p:cNvPr id="161" name="TextShape 2"/>
          <p:cNvSpPr txBox="1"/>
          <p:nvPr/>
        </p:nvSpPr>
        <p:spPr>
          <a:xfrm>
            <a:off x="3884760" y="8685360"/>
            <a:ext cx="2971440" cy="456840"/>
          </a:xfrm>
          <a:prstGeom prst="rect">
            <a:avLst/>
          </a:prstGeom>
          <a:noFill/>
          <a:ln>
            <a:noFill/>
          </a:ln>
        </p:spPr>
        <p:txBody>
          <a:bodyPr anchor="b"/>
          <a:p>
            <a:pPr algn="r">
              <a:lnSpc>
                <a:spcPct val="100000"/>
              </a:lnSpc>
            </a:pPr>
            <a:fld id="{634C5D1B-B009-4A20-8ABD-12E134F1AB2E}"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32" name="PlaceHolder 2"/>
          <p:cNvSpPr>
            <a:spLocks noGrp="1"/>
          </p:cNvSpPr>
          <p:nvPr>
            <p:ph type="body"/>
          </p:nvPr>
        </p:nvSpPr>
        <p:spPr>
          <a:xfrm>
            <a:off x="457200" y="1604520"/>
            <a:ext cx="822924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33" name="PlaceHolder 3"/>
          <p:cNvSpPr>
            <a:spLocks noGrp="1"/>
          </p:cNvSpPr>
          <p:nvPr>
            <p:ph type="body"/>
          </p:nvPr>
        </p:nvSpPr>
        <p:spPr>
          <a:xfrm>
            <a:off x="457200" y="1604520"/>
            <a:ext cx="822924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pic>
        <p:nvPicPr>
          <p:cNvPr id="34" name="" descr=""/>
          <p:cNvPicPr/>
          <p:nvPr/>
        </p:nvPicPr>
        <p:blipFill>
          <a:blip r:embed="rId2"/>
          <a:stretch/>
        </p:blipFill>
        <p:spPr>
          <a:xfrm>
            <a:off x="2079000" y="1604520"/>
            <a:ext cx="4984920" cy="3977280"/>
          </a:xfrm>
          <a:prstGeom prst="rect">
            <a:avLst/>
          </a:prstGeom>
          <a:ln>
            <a:noFill/>
          </a:ln>
        </p:spPr>
      </p:pic>
      <p:pic>
        <p:nvPicPr>
          <p:cNvPr id="35"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3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41" name="PlaceHolder 2"/>
          <p:cNvSpPr>
            <a:spLocks noGrp="1"/>
          </p:cNvSpPr>
          <p:nvPr>
            <p:ph type="body"/>
          </p:nvPr>
        </p:nvSpPr>
        <p:spPr>
          <a:xfrm>
            <a:off x="457200" y="1604520"/>
            <a:ext cx="822924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43" name="PlaceHolder 2"/>
          <p:cNvSpPr>
            <a:spLocks noGrp="1"/>
          </p:cNvSpPr>
          <p:nvPr>
            <p:ph type="body"/>
          </p:nvPr>
        </p:nvSpPr>
        <p:spPr>
          <a:xfrm>
            <a:off x="457200" y="1604520"/>
            <a:ext cx="401580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44" name="PlaceHolder 3"/>
          <p:cNvSpPr>
            <a:spLocks noGrp="1"/>
          </p:cNvSpPr>
          <p:nvPr>
            <p:ph type="body"/>
          </p:nvPr>
        </p:nvSpPr>
        <p:spPr>
          <a:xfrm>
            <a:off x="4674240" y="1604520"/>
            <a:ext cx="401580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85800" y="1777320"/>
            <a:ext cx="7772040" cy="68130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48" name="PlaceHolder 2"/>
          <p:cNvSpPr>
            <a:spLocks noGrp="1"/>
          </p:cNvSpPr>
          <p:nvPr>
            <p:ph type="body"/>
          </p:nvPr>
        </p:nvSpPr>
        <p:spPr>
          <a:xfrm>
            <a:off x="45720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49" name="PlaceHolder 3"/>
          <p:cNvSpPr>
            <a:spLocks noGrp="1"/>
          </p:cNvSpPr>
          <p:nvPr>
            <p:ph type="body"/>
          </p:nvPr>
        </p:nvSpPr>
        <p:spPr>
          <a:xfrm>
            <a:off x="457200" y="368208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50" name="PlaceHolder 4"/>
          <p:cNvSpPr>
            <a:spLocks noGrp="1"/>
          </p:cNvSpPr>
          <p:nvPr>
            <p:ph type="body"/>
          </p:nvPr>
        </p:nvSpPr>
        <p:spPr>
          <a:xfrm>
            <a:off x="4674240" y="1604520"/>
            <a:ext cx="401580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53" name="PlaceHolder 3"/>
          <p:cNvSpPr>
            <a:spLocks noGrp="1"/>
          </p:cNvSpPr>
          <p:nvPr>
            <p:ph type="body"/>
          </p:nvPr>
        </p:nvSpPr>
        <p:spPr>
          <a:xfrm>
            <a:off x="467424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54" name="PlaceHolder 4"/>
          <p:cNvSpPr>
            <a:spLocks noGrp="1"/>
          </p:cNvSpPr>
          <p:nvPr>
            <p:ph type="body"/>
          </p:nvPr>
        </p:nvSpPr>
        <p:spPr>
          <a:xfrm>
            <a:off x="4674240" y="368208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58" name="PlaceHolder 4"/>
          <p:cNvSpPr>
            <a:spLocks noGrp="1"/>
          </p:cNvSpPr>
          <p:nvPr>
            <p:ph type="body"/>
          </p:nvPr>
        </p:nvSpPr>
        <p:spPr>
          <a:xfrm>
            <a:off x="457200" y="3682080"/>
            <a:ext cx="822924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60" name="PlaceHolder 2"/>
          <p:cNvSpPr>
            <a:spLocks noGrp="1"/>
          </p:cNvSpPr>
          <p:nvPr>
            <p:ph type="body"/>
          </p:nvPr>
        </p:nvSpPr>
        <p:spPr>
          <a:xfrm>
            <a:off x="457200" y="1604520"/>
            <a:ext cx="822924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61" name="PlaceHolder 3"/>
          <p:cNvSpPr>
            <a:spLocks noGrp="1"/>
          </p:cNvSpPr>
          <p:nvPr>
            <p:ph type="body"/>
          </p:nvPr>
        </p:nvSpPr>
        <p:spPr>
          <a:xfrm>
            <a:off x="457200" y="3682080"/>
            <a:ext cx="822924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63" name="PlaceHolder 2"/>
          <p:cNvSpPr>
            <a:spLocks noGrp="1"/>
          </p:cNvSpPr>
          <p:nvPr>
            <p:ph type="body"/>
          </p:nvPr>
        </p:nvSpPr>
        <p:spPr>
          <a:xfrm>
            <a:off x="45720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66" name="PlaceHolder 5"/>
          <p:cNvSpPr>
            <a:spLocks noGrp="1"/>
          </p:cNvSpPr>
          <p:nvPr>
            <p:ph type="body"/>
          </p:nvPr>
        </p:nvSpPr>
        <p:spPr>
          <a:xfrm>
            <a:off x="457200" y="368208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68" name="PlaceHolder 2"/>
          <p:cNvSpPr>
            <a:spLocks noGrp="1"/>
          </p:cNvSpPr>
          <p:nvPr>
            <p:ph type="body"/>
          </p:nvPr>
        </p:nvSpPr>
        <p:spPr>
          <a:xfrm>
            <a:off x="457200" y="1604520"/>
            <a:ext cx="822924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69" name="PlaceHolder 3"/>
          <p:cNvSpPr>
            <a:spLocks noGrp="1"/>
          </p:cNvSpPr>
          <p:nvPr>
            <p:ph type="body"/>
          </p:nvPr>
        </p:nvSpPr>
        <p:spPr>
          <a:xfrm>
            <a:off x="457200" y="1604520"/>
            <a:ext cx="822924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pic>
        <p:nvPicPr>
          <p:cNvPr id="70" name="" descr=""/>
          <p:cNvPicPr/>
          <p:nvPr/>
        </p:nvPicPr>
        <p:blipFill>
          <a:blip r:embed="rId2"/>
          <a:stretch/>
        </p:blipFill>
        <p:spPr>
          <a:xfrm>
            <a:off x="2079000" y="1604520"/>
            <a:ext cx="4984920" cy="3977280"/>
          </a:xfrm>
          <a:prstGeom prst="rect">
            <a:avLst/>
          </a:prstGeom>
          <a:ln>
            <a:noFill/>
          </a:ln>
        </p:spPr>
      </p:pic>
      <p:pic>
        <p:nvPicPr>
          <p:cNvPr id="71" name="" descr=""/>
          <p:cNvPicPr/>
          <p:nvPr/>
        </p:nvPicPr>
        <p:blipFill>
          <a:blip r:embed="rId3"/>
          <a:stretch/>
        </p:blipFill>
        <p:spPr>
          <a:xfrm>
            <a:off x="207900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85800" y="1777320"/>
            <a:ext cx="7772040" cy="68130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1777320"/>
            <a:ext cx="7772040" cy="1469520"/>
          </a:xfrm>
          <a:prstGeom prst="rect">
            <a:avLst/>
          </a:prstGeom>
        </p:spPr>
        <p:txBody>
          <a:bodyPr lIns="0" rIns="0" tIns="0" bIns="0" anchor="ctr"/>
          <a:p>
            <a:endParaRPr b="0" lang="zh-CN" sz="1800" spc="-1" strike="noStrike">
              <a:solidFill>
                <a:srgbClr val="000000"/>
              </a:solidFill>
              <a:uFill>
                <a:solidFill>
                  <a:srgbClr val="ffffff"/>
                </a:solidFill>
              </a:uFill>
              <a:latin typeface="Calibri"/>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b="0" lang="zh-CN" sz="32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1777320"/>
            <a:ext cx="7772040" cy="1469520"/>
          </a:xfrm>
          <a:prstGeom prst="rect">
            <a:avLst/>
          </a:prstGeom>
        </p:spPr>
        <p:txBody>
          <a:bodyPr anchor="ctr"/>
          <a:p>
            <a:pPr algn="r">
              <a:lnSpc>
                <a:spcPct val="100000"/>
              </a:lnSpc>
            </a:pPr>
            <a:r>
              <a:rPr b="1" lang="zh-CN" sz="4000" spc="-1" strike="noStrike">
                <a:solidFill>
                  <a:srgbClr val="ffffff"/>
                </a:solidFill>
                <a:uFill>
                  <a:solidFill>
                    <a:srgbClr val="ffffff"/>
                  </a:solidFill>
                </a:uFill>
                <a:latin typeface="微软雅黑"/>
                <a:ea typeface="微软雅黑"/>
              </a:rPr>
              <a:t>单击此处编辑母版标题样式</a:t>
            </a:r>
            <a:endParaRPr b="0" lang="zh-CN" sz="1800" spc="-1" strike="noStrike">
              <a:solidFill>
                <a:srgbClr val="000000"/>
              </a:solidFill>
              <a:uFill>
                <a:solidFill>
                  <a:srgbClr val="ffffff"/>
                </a:solidFill>
              </a:uFill>
              <a:latin typeface="Calibri"/>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zh-CN" sz="3200" spc="-1" strike="noStrike">
                <a:solidFill>
                  <a:srgbClr val="000000"/>
                </a:solidFill>
                <a:uFill>
                  <a:solidFill>
                    <a:srgbClr val="ffffff"/>
                  </a:solidFill>
                </a:uFill>
                <a:latin typeface="Calibri"/>
              </a:rPr>
              <a:t>Click to edit the outline text format</a:t>
            </a:r>
            <a:endParaRPr b="0" lang="zh-CN" sz="32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zh-CN" sz="2400" spc="-1" strike="noStrike">
                <a:solidFill>
                  <a:srgbClr val="000000"/>
                </a:solidFill>
                <a:uFill>
                  <a:solidFill>
                    <a:srgbClr val="ffffff"/>
                  </a:solidFill>
                </a:uFill>
                <a:latin typeface="Calibri"/>
              </a:rPr>
              <a:t>Second Outline Level</a:t>
            </a:r>
            <a:endParaRPr b="0" lang="zh-CN" sz="24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zh-CN" sz="2000" spc="-1" strike="noStrike">
                <a:solidFill>
                  <a:srgbClr val="000000"/>
                </a:solidFill>
                <a:uFill>
                  <a:solidFill>
                    <a:srgbClr val="ffffff"/>
                  </a:solidFill>
                </a:uFill>
                <a:latin typeface="Calibri"/>
              </a:rPr>
              <a:t>Third Outline Level</a:t>
            </a:r>
            <a:endParaRPr b="0" lang="zh-CN" sz="20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zh-CN" sz="2000" spc="-1" strike="noStrike">
                <a:solidFill>
                  <a:srgbClr val="000000"/>
                </a:solidFill>
                <a:uFill>
                  <a:solidFill>
                    <a:srgbClr val="ffffff"/>
                  </a:solidFill>
                </a:uFill>
                <a:latin typeface="Calibri"/>
              </a:rPr>
              <a:t>Fourth Outline Level</a:t>
            </a:r>
            <a:endParaRPr b="0" lang="zh-CN" sz="20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zh-CN" sz="2000" spc="-1" strike="noStrike">
                <a:solidFill>
                  <a:srgbClr val="000000"/>
                </a:solidFill>
                <a:uFill>
                  <a:solidFill>
                    <a:srgbClr val="ffffff"/>
                  </a:solidFill>
                </a:uFill>
                <a:latin typeface="Calibri"/>
              </a:rPr>
              <a:t>Fifth Outline Level</a:t>
            </a:r>
            <a:endParaRPr b="0" lang="zh-CN"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zh-CN" sz="2000" spc="-1" strike="noStrike">
                <a:solidFill>
                  <a:srgbClr val="000000"/>
                </a:solidFill>
                <a:uFill>
                  <a:solidFill>
                    <a:srgbClr val="ffffff"/>
                  </a:solidFill>
                </a:uFill>
                <a:latin typeface="Calibri"/>
              </a:rPr>
              <a:t>Sixth Outline Level</a:t>
            </a:r>
            <a:endParaRPr b="0" lang="zh-CN"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zh-CN" sz="2000" spc="-1" strike="noStrike">
                <a:solidFill>
                  <a:srgbClr val="000000"/>
                </a:solidFill>
                <a:uFill>
                  <a:solidFill>
                    <a:srgbClr val="ffffff"/>
                  </a:solidFill>
                </a:uFill>
                <a:latin typeface="Calibri"/>
              </a:rPr>
              <a:t>Seventh Outline Level</a:t>
            </a:r>
            <a:endParaRPr b="0" lang="zh-CN"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395640" y="155160"/>
            <a:ext cx="8133120" cy="609120"/>
          </a:xfrm>
          <a:prstGeom prst="rect">
            <a:avLst/>
          </a:prstGeom>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单击此处编辑母版标题样式</a:t>
            </a:r>
            <a:endParaRPr b="0" lang="zh-CN" sz="1800" spc="-1" strike="noStrike">
              <a:solidFill>
                <a:srgbClr val="000000"/>
              </a:solidFill>
              <a:uFill>
                <a:solidFill>
                  <a:srgbClr val="ffffff"/>
                </a:solidFill>
              </a:uFill>
              <a:latin typeface="Calibri"/>
            </a:endParaRPr>
          </a:p>
        </p:txBody>
      </p:sp>
      <p:sp>
        <p:nvSpPr>
          <p:cNvPr id="37" name="PlaceHolder 2"/>
          <p:cNvSpPr>
            <a:spLocks noGrp="1"/>
          </p:cNvSpPr>
          <p:nvPr>
            <p:ph type="body"/>
          </p:nvPr>
        </p:nvSpPr>
        <p:spPr>
          <a:xfrm>
            <a:off x="445320" y="978480"/>
            <a:ext cx="8229240" cy="5486040"/>
          </a:xfrm>
          <a:prstGeom prst="rect">
            <a:avLst/>
          </a:prstGeom>
        </p:spPr>
        <p:txBody>
          <a:bodyPr/>
          <a:p>
            <a:pPr marL="432000" indent="-324000">
              <a:buClr>
                <a:srgbClr val="000000"/>
              </a:buClr>
              <a:buSzPct val="45000"/>
              <a:buFont typeface="Wingdings" charset="2"/>
              <a:buChar char=""/>
            </a:pPr>
            <a:r>
              <a:rPr b="0" lang="zh-CN" sz="2400" spc="-1" strike="noStrike">
                <a:solidFill>
                  <a:srgbClr val="404040"/>
                </a:solidFill>
                <a:uFill>
                  <a:solidFill>
                    <a:srgbClr val="ffffff"/>
                  </a:solidFill>
                </a:uFill>
                <a:latin typeface="微软雅黑"/>
                <a:ea typeface="微软雅黑"/>
              </a:rPr>
              <a:t>Click to edit the outline text format</a:t>
            </a:r>
            <a:endParaRPr b="0" lang="zh-CN" sz="24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zh-CN" sz="2400" spc="-1" strike="noStrike">
                <a:solidFill>
                  <a:srgbClr val="404040"/>
                </a:solidFill>
                <a:uFill>
                  <a:solidFill>
                    <a:srgbClr val="ffffff"/>
                  </a:solidFill>
                </a:uFill>
                <a:latin typeface="微软雅黑"/>
                <a:ea typeface="微软雅黑"/>
              </a:rPr>
              <a:t>Second Outline Level</a:t>
            </a:r>
            <a:endParaRPr b="0" lang="zh-CN" sz="24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zh-CN" sz="2400" spc="-1" strike="noStrike">
                <a:solidFill>
                  <a:srgbClr val="404040"/>
                </a:solidFill>
                <a:uFill>
                  <a:solidFill>
                    <a:srgbClr val="ffffff"/>
                  </a:solidFill>
                </a:uFill>
                <a:latin typeface="微软雅黑"/>
                <a:ea typeface="微软雅黑"/>
              </a:rPr>
              <a:t>Third Outline Level</a:t>
            </a:r>
            <a:endParaRPr b="0" lang="zh-CN" sz="24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zh-CN" sz="2400" spc="-1" strike="noStrike">
                <a:solidFill>
                  <a:srgbClr val="404040"/>
                </a:solidFill>
                <a:uFill>
                  <a:solidFill>
                    <a:srgbClr val="ffffff"/>
                  </a:solidFill>
                </a:uFill>
                <a:latin typeface="微软雅黑"/>
                <a:ea typeface="微软雅黑"/>
              </a:rPr>
              <a:t>Fourth Outline Level</a:t>
            </a:r>
            <a:endParaRPr b="0" lang="zh-CN" sz="24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zh-CN" sz="2400" spc="-1" strike="noStrike">
                <a:solidFill>
                  <a:srgbClr val="404040"/>
                </a:solidFill>
                <a:uFill>
                  <a:solidFill>
                    <a:srgbClr val="ffffff"/>
                  </a:solidFill>
                </a:uFill>
                <a:latin typeface="微软雅黑"/>
                <a:ea typeface="微软雅黑"/>
              </a:rPr>
              <a:t>Fifth Outline Level</a:t>
            </a:r>
            <a:endParaRPr b="0" lang="zh-CN" sz="24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zh-CN" sz="2400" spc="-1" strike="noStrike">
                <a:solidFill>
                  <a:srgbClr val="404040"/>
                </a:solidFill>
                <a:uFill>
                  <a:solidFill>
                    <a:srgbClr val="ffffff"/>
                  </a:solidFill>
                </a:uFill>
                <a:latin typeface="微软雅黑"/>
                <a:ea typeface="微软雅黑"/>
              </a:rPr>
              <a:t>Sixth Outline Level</a:t>
            </a:r>
            <a:endParaRPr b="0" lang="zh-CN" sz="24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Seventh Outline Level</a:t>
            </a:r>
            <a:r>
              <a:rPr b="0" lang="zh-CN" sz="2400" spc="-1" strike="noStrike">
                <a:solidFill>
                  <a:srgbClr val="404040"/>
                </a:solidFill>
                <a:uFill>
                  <a:solidFill>
                    <a:srgbClr val="ffffff"/>
                  </a:solidFill>
                </a:uFill>
                <a:latin typeface="微软雅黑"/>
                <a:ea typeface="微软雅黑"/>
              </a:rPr>
              <a:t>单击此处编辑母版文本样式</a:t>
            </a:r>
            <a:endParaRPr b="0" lang="zh-CN" sz="2400" spc="-1" strike="noStrike">
              <a:solidFill>
                <a:srgbClr val="000000"/>
              </a:solidFill>
              <a:uFill>
                <a:solidFill>
                  <a:srgbClr val="ffffff"/>
                </a:solidFill>
              </a:uFill>
              <a:latin typeface="Calibri"/>
            </a:endParaRPr>
          </a:p>
          <a:p>
            <a:pPr lvl="1" marL="743040" indent="-285480">
              <a:lnSpc>
                <a:spcPct val="10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第二级</a:t>
            </a:r>
            <a:endParaRPr b="0" lang="zh-CN" sz="2400" spc="-1" strike="noStrike">
              <a:solidFill>
                <a:srgbClr val="000000"/>
              </a:solidFill>
              <a:uFill>
                <a:solidFill>
                  <a:srgbClr val="ffffff"/>
                </a:solidFill>
              </a:uFill>
              <a:latin typeface="Calibri"/>
            </a:endParaRPr>
          </a:p>
          <a:p>
            <a:pPr lvl="2" marL="1143000" indent="-228240">
              <a:lnSpc>
                <a:spcPct val="100000"/>
              </a:lnSpc>
              <a:buClr>
                <a:srgbClr val="404040"/>
              </a:buClr>
              <a:buFont typeface="Arial"/>
              <a:buChar char="•"/>
            </a:pPr>
            <a:r>
              <a:rPr b="0" lang="zh-CN" sz="1800" spc="-1" strike="noStrike">
                <a:solidFill>
                  <a:srgbClr val="404040"/>
                </a:solidFill>
                <a:uFill>
                  <a:solidFill>
                    <a:srgbClr val="ffffff"/>
                  </a:solidFill>
                </a:uFill>
                <a:latin typeface="微软雅黑"/>
                <a:ea typeface="微软雅黑"/>
              </a:rPr>
              <a:t>第三级</a:t>
            </a:r>
            <a:endParaRPr b="0" lang="zh-CN" sz="2400" spc="-1" strike="noStrike">
              <a:solidFill>
                <a:srgbClr val="000000"/>
              </a:solidFill>
              <a:uFill>
                <a:solidFill>
                  <a:srgbClr val="ffffff"/>
                </a:solidFill>
              </a:uFill>
              <a:latin typeface="Calibri"/>
            </a:endParaRPr>
          </a:p>
          <a:p>
            <a:pPr lvl="3" marL="1600200" indent="-228240">
              <a:lnSpc>
                <a:spcPct val="100000"/>
              </a:lnSpc>
              <a:buClr>
                <a:srgbClr val="404040"/>
              </a:buClr>
              <a:buFont typeface="Arial"/>
              <a:buChar char="–"/>
            </a:pPr>
            <a:r>
              <a:rPr b="0" lang="zh-CN" sz="1600" spc="-1" strike="noStrike">
                <a:solidFill>
                  <a:srgbClr val="404040"/>
                </a:solidFill>
                <a:uFill>
                  <a:solidFill>
                    <a:srgbClr val="ffffff"/>
                  </a:solidFill>
                </a:uFill>
                <a:latin typeface="微软雅黑"/>
                <a:ea typeface="微软雅黑"/>
              </a:rPr>
              <a:t>第四级</a:t>
            </a:r>
            <a:endParaRPr b="0" lang="zh-CN" sz="2400" spc="-1" strike="noStrike">
              <a:solidFill>
                <a:srgbClr val="000000"/>
              </a:solidFill>
              <a:uFill>
                <a:solidFill>
                  <a:srgbClr val="ffffff"/>
                </a:solidFill>
              </a:uFill>
              <a:latin typeface="Calibri"/>
            </a:endParaRPr>
          </a:p>
          <a:p>
            <a:pPr lvl="4" marL="2057400" indent="-228240">
              <a:lnSpc>
                <a:spcPct val="100000"/>
              </a:lnSpc>
              <a:buClr>
                <a:srgbClr val="404040"/>
              </a:buClr>
              <a:buFont typeface="Arial"/>
              <a:buChar char="»"/>
            </a:pPr>
            <a:r>
              <a:rPr b="0" lang="zh-CN" sz="1600" spc="-1" strike="noStrike">
                <a:solidFill>
                  <a:srgbClr val="404040"/>
                </a:solidFill>
                <a:uFill>
                  <a:solidFill>
                    <a:srgbClr val="ffffff"/>
                  </a:solidFill>
                </a:uFill>
                <a:latin typeface="微软雅黑"/>
                <a:ea typeface="微软雅黑"/>
              </a:rPr>
              <a:t>第五级</a:t>
            </a:r>
            <a:endParaRPr b="0" lang="zh-CN" sz="24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blog.csdn.net/heyongluoyao8/article/details/52478715" TargetMode="External"/><Relationship Id="rId2" Type="http://schemas.openxmlformats.org/officeDocument/2006/relationships/hyperlink" Target="https://blog.csdn.net/heyongluoyao8/article/details/52478715" TargetMode="External"/><Relationship Id="rId3" Type="http://schemas.openxmlformats.org/officeDocument/2006/relationships/hyperlink" Target="https://blog.csdn.net/heyongluoyao8/article/details/52478715" TargetMode="External"/><Relationship Id="rId4" Type="http://schemas.openxmlformats.org/officeDocument/2006/relationships/hyperlink" Target="https://blog.csdn.net/heyongluoyao8/article/details/52478715" TargetMode="External"/><Relationship Id="rId5" Type="http://schemas.openxmlformats.org/officeDocument/2006/relationships/hyperlink" Target="https://blog.csdn.net/heyongluoyao8/article/details/52478715" TargetMode="External"/><Relationship Id="rId6" Type="http://schemas.openxmlformats.org/officeDocument/2006/relationships/hyperlink" Target="https://blog.csdn.net/heyongluoyao8/article/details/52478715" TargetMode="External"/><Relationship Id="rId7" Type="http://schemas.openxmlformats.org/officeDocument/2006/relationships/hyperlink" Target="https://blog.csdn.net/heyongluoyao8/article/details/52478715" TargetMode="External"/><Relationship Id="rId8" Type="http://schemas.openxmlformats.org/officeDocument/2006/relationships/hyperlink" Target="https://blog.csdn.net/heyongluoyao8/article/details/52478715" TargetMode="External"/><Relationship Id="rId9" Type="http://schemas.openxmlformats.org/officeDocument/2006/relationships/hyperlink" Target="http://googleresearch.blogspot.ie/2016/04/announcing-tensorflow-08-now-with.html" TargetMode="External"/><Relationship Id="rId10" Type="http://schemas.openxmlformats.org/officeDocument/2006/relationships/hyperlink" Target="https://blog.csdn.net/heyongluoyao8/article/details/52478715" TargetMode="External"/><Relationship Id="rId11" Type="http://schemas.openxmlformats.org/officeDocument/2006/relationships/hyperlink" Target="https://blog.csdn.net/heyongluoyao8/article/details/52478715" TargetMode="External"/><Relationship Id="rId12" Type="http://schemas.openxmlformats.org/officeDocument/2006/relationships/hyperlink" Target="https://blog.csdn.net/heyongluoyao8/article/details/52478715" TargetMode="External"/><Relationship Id="rId13" Type="http://schemas.openxmlformats.org/officeDocument/2006/relationships/slideLayout" Target="../slideLayouts/slideLayout13.xml"/><Relationship Id="rId1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www.iro.umontreal.ca/~bengioy/talks/DL-Tutorial-NIPS2015.pdf" TargetMode="External"/><Relationship Id="rId2" Type="http://schemas.openxmlformats.org/officeDocument/2006/relationships/hyperlink" Target="http://blog.csdn.net/heyongluoyao8/article/details/49429629" TargetMode="External"/><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www.iro.umontreal.ca/~bengioy/talks/DL-Tutorial-NIPS2015.pdf" TargetMode="External"/><Relationship Id="rId2" Type="http://schemas.openxmlformats.org/officeDocument/2006/relationships/hyperlink" Target="http://blog.csdn.net/heyongluoyao8/article/details/49429629" TargetMode="Externa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1043640" y="5013000"/>
            <a:ext cx="4392000" cy="625680"/>
          </a:xfrm>
          <a:prstGeom prst="rect">
            <a:avLst/>
          </a:prstGeom>
          <a:noFill/>
          <a:ln>
            <a:noFill/>
          </a:ln>
        </p:spPr>
        <p:style>
          <a:lnRef idx="0"/>
          <a:fillRef idx="0"/>
          <a:effectRef idx="0"/>
          <a:fontRef idx="minor"/>
        </p:style>
        <p:txBody>
          <a:bodyPr lIns="90000" rIns="90000" tIns="45000" bIns="45000"/>
          <a:p>
            <a:pPr>
              <a:lnSpc>
                <a:spcPct val="120000"/>
              </a:lnSpc>
            </a:pPr>
            <a:r>
              <a:rPr b="1" lang="en-US" sz="1600" spc="-1" strike="noStrike">
                <a:solidFill>
                  <a:srgbClr val="0070c0"/>
                </a:solidFill>
                <a:uFill>
                  <a:solidFill>
                    <a:srgbClr val="ffffff"/>
                  </a:solidFill>
                </a:uFill>
                <a:latin typeface="华文楷体"/>
                <a:ea typeface="华文楷体"/>
              </a:rPr>
              <a:t>高仕源</a:t>
            </a:r>
            <a:endParaRPr b="0" lang="en-US" sz="1800" spc="-1" strike="noStrike">
              <a:solidFill>
                <a:srgbClr val="000000"/>
              </a:solidFill>
              <a:uFill>
                <a:solidFill>
                  <a:srgbClr val="ffffff"/>
                </a:solidFill>
              </a:uFill>
              <a:latin typeface="Arial"/>
            </a:endParaRPr>
          </a:p>
          <a:p>
            <a:pPr>
              <a:lnSpc>
                <a:spcPct val="120000"/>
              </a:lnSpc>
            </a:pPr>
            <a:r>
              <a:rPr b="1" lang="en-US" sz="1600" spc="-1" strike="noStrike">
                <a:solidFill>
                  <a:srgbClr val="0070c0"/>
                </a:solidFill>
                <a:uFill>
                  <a:solidFill>
                    <a:srgbClr val="ffffff"/>
                  </a:solidFill>
                </a:uFill>
                <a:latin typeface="华文楷体"/>
                <a:ea typeface="华文楷体"/>
              </a:rPr>
              <a:t>2018</a:t>
            </a:r>
            <a:r>
              <a:rPr b="1" lang="en-US" sz="1600" spc="-1" strike="noStrike">
                <a:solidFill>
                  <a:srgbClr val="0070c0"/>
                </a:solidFill>
                <a:uFill>
                  <a:solidFill>
                    <a:srgbClr val="ffffff"/>
                  </a:solidFill>
                </a:uFill>
                <a:latin typeface="华文楷体"/>
                <a:ea typeface="华文楷体"/>
              </a:rPr>
              <a:t>年</a:t>
            </a:r>
            <a:r>
              <a:rPr b="1" lang="en-US" sz="1600" spc="-1" strike="noStrike">
                <a:solidFill>
                  <a:srgbClr val="0070c0"/>
                </a:solidFill>
                <a:uFill>
                  <a:solidFill>
                    <a:srgbClr val="ffffff"/>
                  </a:solidFill>
                </a:uFill>
                <a:latin typeface="华文楷体"/>
                <a:ea typeface="华文楷体"/>
              </a:rPr>
              <a:t>5</a:t>
            </a:r>
            <a:r>
              <a:rPr b="1" lang="en-US" sz="1600" spc="-1" strike="noStrike">
                <a:solidFill>
                  <a:srgbClr val="0070c0"/>
                </a:solidFill>
                <a:uFill>
                  <a:solidFill>
                    <a:srgbClr val="ffffff"/>
                  </a:solidFill>
                </a:uFill>
                <a:latin typeface="华文楷体"/>
                <a:ea typeface="华文楷体"/>
              </a:rPr>
              <a:t>月</a:t>
            </a:r>
            <a:r>
              <a:rPr b="1" lang="en-US" sz="1600" spc="-1" strike="noStrike">
                <a:solidFill>
                  <a:srgbClr val="0070c0"/>
                </a:solidFill>
                <a:uFill>
                  <a:solidFill>
                    <a:srgbClr val="ffffff"/>
                  </a:solidFill>
                </a:uFill>
                <a:latin typeface="华文楷体"/>
                <a:ea typeface="华文楷体"/>
              </a:rPr>
              <a:t>18</a:t>
            </a:r>
            <a:r>
              <a:rPr b="1" lang="en-US" sz="1600" spc="-1" strike="noStrike">
                <a:solidFill>
                  <a:srgbClr val="0070c0"/>
                </a:solidFill>
                <a:uFill>
                  <a:solidFill>
                    <a:srgbClr val="ffffff"/>
                  </a:solidFill>
                </a:uFill>
                <a:latin typeface="华文楷体"/>
                <a:ea typeface="华文楷体"/>
              </a:rPr>
              <a:t>日，北京</a:t>
            </a:r>
            <a:endParaRPr b="0" lang="en-US" sz="1800" spc="-1" strike="noStrike">
              <a:solidFill>
                <a:srgbClr val="000000"/>
              </a:solidFill>
              <a:uFill>
                <a:solidFill>
                  <a:srgbClr val="ffffff"/>
                </a:solidFill>
              </a:uFill>
              <a:latin typeface="Arial"/>
            </a:endParaRPr>
          </a:p>
        </p:txBody>
      </p:sp>
      <p:sp>
        <p:nvSpPr>
          <p:cNvPr id="78" name="CustomShape 2"/>
          <p:cNvSpPr/>
          <p:nvPr/>
        </p:nvSpPr>
        <p:spPr>
          <a:xfrm>
            <a:off x="683640" y="1707840"/>
            <a:ext cx="7920360" cy="1431000"/>
          </a:xfrm>
          <a:prstGeom prst="rect">
            <a:avLst/>
          </a:prstGeom>
          <a:noFill/>
          <a:ln>
            <a:noFill/>
          </a:ln>
        </p:spPr>
        <p:style>
          <a:lnRef idx="0"/>
          <a:fillRef idx="0"/>
          <a:effectRef idx="0"/>
          <a:fontRef idx="minor"/>
        </p:style>
        <p:txBody>
          <a:bodyPr lIns="90000" rIns="90000" tIns="45000" bIns="45000"/>
          <a:p>
            <a:pPr algn="ctr">
              <a:lnSpc>
                <a:spcPct val="120000"/>
              </a:lnSpc>
            </a:pPr>
            <a:r>
              <a:rPr b="0" lang="en-US" sz="4000" spc="-1" strike="noStrike">
                <a:solidFill>
                  <a:srgbClr val="ffffff"/>
                </a:solidFill>
                <a:uFill>
                  <a:solidFill>
                    <a:srgbClr val="ffffff"/>
                  </a:solidFill>
                </a:uFill>
                <a:latin typeface="微软雅黑"/>
                <a:ea typeface="微软雅黑"/>
              </a:rPr>
              <a:t>An overview of gradient descent optimization algorithms</a:t>
            </a:r>
            <a:endParaRPr b="0" lang="en-US" sz="1800" spc="-1" strike="noStrike">
              <a:solidFill>
                <a:srgbClr val="000000"/>
              </a:solidFill>
              <a:uFill>
                <a:solidFill>
                  <a:srgbClr val="ffffff"/>
                </a:solidFill>
              </a:uFill>
              <a:latin typeface="Arial"/>
            </a:endParaRPr>
          </a:p>
        </p:txBody>
      </p:sp>
      <p:sp>
        <p:nvSpPr>
          <p:cNvPr id="79" name="CustomShape 3"/>
          <p:cNvSpPr/>
          <p:nvPr/>
        </p:nvSpPr>
        <p:spPr>
          <a:xfrm>
            <a:off x="107640" y="116640"/>
            <a:ext cx="5544360" cy="30348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ffffff"/>
                </a:solidFill>
                <a:uFill>
                  <a:solidFill>
                    <a:srgbClr val="ffffff"/>
                  </a:solidFill>
                </a:uFill>
                <a:latin typeface="微软雅黑"/>
                <a:ea typeface="微软雅黑"/>
              </a:rPr>
              <a:t>E-Science PaperSharing </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梯度下降优化</a:t>
            </a:r>
            <a:r>
              <a:rPr b="1" lang="zh-CN" sz="2800" spc="-1" strike="noStrike">
                <a:solidFill>
                  <a:srgbClr val="0070c0"/>
                </a:solidFill>
                <a:uFill>
                  <a:solidFill>
                    <a:srgbClr val="ffffff"/>
                  </a:solidFill>
                </a:uFill>
                <a:latin typeface="微软雅黑"/>
                <a:ea typeface="微软雅黑"/>
              </a:rPr>
              <a:t>算法</a:t>
            </a:r>
            <a:endParaRPr b="0" lang="zh-CN" sz="1800" spc="-1" strike="noStrike">
              <a:solidFill>
                <a:srgbClr val="000000"/>
              </a:solidFill>
              <a:uFill>
                <a:solidFill>
                  <a:srgbClr val="ffffff"/>
                </a:solidFill>
              </a:uFill>
              <a:latin typeface="Calibri"/>
            </a:endParaRPr>
          </a:p>
        </p:txBody>
      </p:sp>
      <p:sp>
        <p:nvSpPr>
          <p:cNvPr id="113" name="TextShape 2"/>
          <p:cNvSpPr txBox="1"/>
          <p:nvPr/>
        </p:nvSpPr>
        <p:spPr>
          <a:xfrm>
            <a:off x="445320" y="978480"/>
            <a:ext cx="8229240" cy="5879160"/>
          </a:xfrm>
          <a:prstGeom prst="rect">
            <a:avLst/>
          </a:prstGeom>
          <a:noFill/>
          <a:ln>
            <a:noFill/>
          </a:ln>
        </p:spPr>
        <p:txBody>
          <a:bodyPr/>
          <a:p>
            <a:pPr marL="343080" indent="-342720">
              <a:lnSpc>
                <a:spcPct val="100000"/>
              </a:lnSpc>
              <a:buClr>
                <a:srgbClr val="404040"/>
              </a:buClr>
              <a:buFont typeface="Arial"/>
              <a:buChar char="•"/>
            </a:pPr>
            <a:r>
              <a:rPr b="1" lang="zh-CN" sz="2400" spc="-1" strike="noStrike">
                <a:solidFill>
                  <a:srgbClr val="404040"/>
                </a:solidFill>
                <a:uFill>
                  <a:solidFill>
                    <a:srgbClr val="ffffff"/>
                  </a:solidFill>
                </a:uFill>
                <a:latin typeface="微软雅黑"/>
                <a:ea typeface="微软雅黑"/>
              </a:rPr>
              <a:t>Adagrad</a:t>
            </a: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能够对每个参数自适应不同的学习速率，对稀疏特征，得到大的学习更新，对非稀疏特征，得到较小的学习更新，因此该优化算法适合处理稀疏特征数据。</a:t>
            </a: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Adagrad</a:t>
            </a:r>
            <a:r>
              <a:rPr b="0" lang="zh-CN" sz="2400" spc="-1" strike="noStrike">
                <a:solidFill>
                  <a:srgbClr val="404040"/>
                </a:solidFill>
                <a:uFill>
                  <a:solidFill>
                    <a:srgbClr val="ffffff"/>
                  </a:solidFill>
                </a:uFill>
                <a:latin typeface="微软雅黑"/>
                <a:ea typeface="微软雅黑"/>
              </a:rPr>
              <a:t>在每一个更新步骤中对于每一个模型参数</a:t>
            </a:r>
            <a:r>
              <a:rPr b="0" lang="zh-CN" sz="2400" spc="-1" strike="noStrike">
                <a:solidFill>
                  <a:srgbClr val="404040"/>
                </a:solidFill>
                <a:uFill>
                  <a:solidFill>
                    <a:srgbClr val="ffffff"/>
                  </a:solidFill>
                </a:uFill>
                <a:latin typeface="微软雅黑"/>
                <a:ea typeface="微软雅黑"/>
              </a:rPr>
              <a:t>θi</a:t>
            </a:r>
            <a:r>
              <a:rPr b="0" lang="zh-CN" sz="2400" spc="-1" strike="noStrike">
                <a:solidFill>
                  <a:srgbClr val="404040"/>
                </a:solidFill>
                <a:uFill>
                  <a:solidFill>
                    <a:srgbClr val="ffffff"/>
                  </a:solidFill>
                </a:uFill>
                <a:latin typeface="微软雅黑"/>
                <a:ea typeface="微软雅黑"/>
              </a:rPr>
              <a:t>使用不同的学习速率</a:t>
            </a:r>
            <a:r>
              <a:rPr b="0" lang="zh-CN" sz="2400" spc="-1" strike="noStrike">
                <a:solidFill>
                  <a:srgbClr val="404040"/>
                </a:solidFill>
                <a:uFill>
                  <a:solidFill>
                    <a:srgbClr val="ffffff"/>
                  </a:solidFill>
                </a:uFill>
                <a:latin typeface="微软雅黑"/>
                <a:ea typeface="微软雅黑"/>
              </a:rPr>
              <a:t>ηi</a:t>
            </a:r>
            <a:r>
              <a:rPr b="0" lang="zh-CN" sz="2400" spc="-1" strike="noStrike">
                <a:solidFill>
                  <a:srgbClr val="404040"/>
                </a:solidFill>
                <a:uFill>
                  <a:solidFill>
                    <a:srgbClr val="ffffff"/>
                  </a:solidFill>
                </a:uFill>
                <a:latin typeface="微软雅黑"/>
                <a:ea typeface="微软雅黑"/>
              </a:rPr>
              <a:t>，设第</a:t>
            </a:r>
            <a:r>
              <a:rPr b="0" lang="zh-CN" sz="2400" spc="-1" strike="noStrike">
                <a:solidFill>
                  <a:srgbClr val="404040"/>
                </a:solidFill>
                <a:uFill>
                  <a:solidFill>
                    <a:srgbClr val="ffffff"/>
                  </a:solidFill>
                </a:uFill>
                <a:latin typeface="微软雅黑"/>
                <a:ea typeface="微软雅黑"/>
              </a:rPr>
              <a:t>t</a:t>
            </a:r>
            <a:r>
              <a:rPr b="0" lang="zh-CN" sz="2400" spc="-1" strike="noStrike">
                <a:solidFill>
                  <a:srgbClr val="404040"/>
                </a:solidFill>
                <a:uFill>
                  <a:solidFill>
                    <a:srgbClr val="ffffff"/>
                  </a:solidFill>
                </a:uFill>
                <a:latin typeface="微软雅黑"/>
                <a:ea typeface="微软雅黑"/>
              </a:rPr>
              <a:t>次更新步骤中，目标函数的参数</a:t>
            </a:r>
            <a:r>
              <a:rPr b="0" lang="zh-CN" sz="2400" spc="-1" strike="noStrike">
                <a:solidFill>
                  <a:srgbClr val="404040"/>
                </a:solidFill>
                <a:uFill>
                  <a:solidFill>
                    <a:srgbClr val="ffffff"/>
                  </a:solidFill>
                </a:uFill>
                <a:latin typeface="微软雅黑"/>
                <a:ea typeface="微软雅黑"/>
              </a:rPr>
              <a:t>θi</a:t>
            </a:r>
            <a:r>
              <a:rPr b="0" lang="zh-CN" sz="2400" spc="-1" strike="noStrike">
                <a:solidFill>
                  <a:srgbClr val="404040"/>
                </a:solidFill>
                <a:uFill>
                  <a:solidFill>
                    <a:srgbClr val="ffffff"/>
                  </a:solidFill>
                </a:uFill>
                <a:latin typeface="微软雅黑"/>
                <a:ea typeface="微软雅黑"/>
              </a:rPr>
              <a:t>梯度为</a:t>
            </a:r>
            <a:r>
              <a:rPr b="0" lang="zh-CN" sz="2400" spc="-1" strike="noStrike">
                <a:solidFill>
                  <a:srgbClr val="404040"/>
                </a:solidFill>
                <a:uFill>
                  <a:solidFill>
                    <a:srgbClr val="ffffff"/>
                  </a:solidFill>
                </a:uFill>
                <a:latin typeface="微软雅黑"/>
                <a:ea typeface="微软雅黑"/>
              </a:rPr>
              <a:t>gt,i</a:t>
            </a:r>
            <a:r>
              <a:rPr b="0" lang="zh-CN" sz="2400" spc="-1" strike="noStrike">
                <a:solidFill>
                  <a:srgbClr val="404040"/>
                </a:solidFill>
                <a:uFill>
                  <a:solidFill>
                    <a:srgbClr val="ffffff"/>
                  </a:solidFill>
                </a:uFill>
                <a:latin typeface="微软雅黑"/>
                <a:ea typeface="微软雅黑"/>
              </a:rPr>
              <a:t>，即：</a:t>
            </a:r>
            <a:endParaRPr b="0" lang="zh-CN" sz="3200" spc="-1" strike="noStrike">
              <a:solidFill>
                <a:srgbClr val="000000"/>
              </a:solidFill>
              <a:uFill>
                <a:solidFill>
                  <a:srgbClr val="ffffff"/>
                </a:solidFill>
              </a:uFill>
              <a:latin typeface="Calibri"/>
            </a:endParaRPr>
          </a:p>
        </p:txBody>
      </p:sp>
      <p:pic>
        <p:nvPicPr>
          <p:cNvPr id="114" name="Picture 2" descr=""/>
          <p:cNvPicPr/>
          <p:nvPr/>
        </p:nvPicPr>
        <p:blipFill>
          <a:blip r:embed="rId1"/>
          <a:stretch/>
        </p:blipFill>
        <p:spPr>
          <a:xfrm>
            <a:off x="903960" y="3755520"/>
            <a:ext cx="6188760" cy="284148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梯度下降优化算法</a:t>
            </a:r>
            <a:endParaRPr b="0" lang="zh-CN" sz="1800" spc="-1" strike="noStrike">
              <a:solidFill>
                <a:srgbClr val="000000"/>
              </a:solidFill>
              <a:uFill>
                <a:solidFill>
                  <a:srgbClr val="ffffff"/>
                </a:solidFill>
              </a:uFill>
              <a:latin typeface="Calibri"/>
            </a:endParaRPr>
          </a:p>
        </p:txBody>
      </p:sp>
      <p:sp>
        <p:nvSpPr>
          <p:cNvPr id="116" name="TextShape 2"/>
          <p:cNvSpPr txBox="1"/>
          <p:nvPr/>
        </p:nvSpPr>
        <p:spPr>
          <a:xfrm>
            <a:off x="445320" y="978480"/>
            <a:ext cx="8229240" cy="5879160"/>
          </a:xfrm>
          <a:prstGeom prst="rect">
            <a:avLst/>
          </a:prstGeom>
          <a:noFill/>
          <a:ln>
            <a:noFill/>
          </a:ln>
        </p:spPr>
        <p:txBody>
          <a:bodyPr/>
          <a:p>
            <a:pPr marL="343080" indent="-342720">
              <a:lnSpc>
                <a:spcPct val="100000"/>
              </a:lnSpc>
              <a:buClr>
                <a:srgbClr val="404040"/>
              </a:buClr>
              <a:buFont typeface="Arial"/>
              <a:buChar char="•"/>
            </a:pPr>
            <a:r>
              <a:rPr b="1" lang="zh-CN" sz="2400" spc="-1" strike="noStrike">
                <a:solidFill>
                  <a:srgbClr val="404040"/>
                </a:solidFill>
                <a:uFill>
                  <a:solidFill>
                    <a:srgbClr val="ffffff"/>
                  </a:solidFill>
                </a:uFill>
                <a:latin typeface="微软雅黑"/>
                <a:ea typeface="微软雅黑"/>
              </a:rPr>
              <a:t>Adagrad</a:t>
            </a:r>
            <a:r>
              <a:rPr b="1" lang="zh-CN" sz="2400" spc="-1" strike="noStrike">
                <a:solidFill>
                  <a:srgbClr val="404040"/>
                </a:solidFill>
                <a:uFill>
                  <a:solidFill>
                    <a:srgbClr val="ffffff"/>
                  </a:solidFill>
                </a:uFill>
                <a:latin typeface="微软雅黑"/>
                <a:ea typeface="微软雅黑"/>
              </a:rPr>
              <a:t>（续）</a:t>
            </a:r>
            <a:endParaRPr b="0" lang="zh-CN" sz="3200" spc="-1" strike="noStrike">
              <a:solidFill>
                <a:srgbClr val="000000"/>
              </a:solidFill>
              <a:uFill>
                <a:solidFill>
                  <a:srgbClr val="ffffff"/>
                </a:solidFill>
              </a:uFill>
              <a:latin typeface="Calibri"/>
            </a:endParaRPr>
          </a:p>
        </p:txBody>
      </p:sp>
      <p:pic>
        <p:nvPicPr>
          <p:cNvPr id="117" name="Picture 3" descr=""/>
          <p:cNvPicPr/>
          <p:nvPr/>
        </p:nvPicPr>
        <p:blipFill>
          <a:blip r:embed="rId1"/>
          <a:stretch/>
        </p:blipFill>
        <p:spPr>
          <a:xfrm>
            <a:off x="179640" y="1484640"/>
            <a:ext cx="8530560" cy="1656000"/>
          </a:xfrm>
          <a:prstGeom prst="rect">
            <a:avLst/>
          </a:prstGeom>
          <a:ln>
            <a:noFill/>
          </a:ln>
        </p:spPr>
      </p:pic>
      <p:pic>
        <p:nvPicPr>
          <p:cNvPr id="118" name="Picture 2" descr=""/>
          <p:cNvPicPr/>
          <p:nvPr/>
        </p:nvPicPr>
        <p:blipFill>
          <a:blip r:embed="rId2"/>
          <a:stretch/>
        </p:blipFill>
        <p:spPr>
          <a:xfrm>
            <a:off x="1662480" y="4149000"/>
            <a:ext cx="5564520" cy="1151640"/>
          </a:xfrm>
          <a:prstGeom prst="rect">
            <a:avLst/>
          </a:prstGeom>
          <a:ln>
            <a:noFill/>
          </a:ln>
        </p:spPr>
      </p:pic>
      <p:sp>
        <p:nvSpPr>
          <p:cNvPr id="119" name="CustomShape 3"/>
          <p:cNvSpPr/>
          <p:nvPr/>
        </p:nvSpPr>
        <p:spPr>
          <a:xfrm>
            <a:off x="1043640" y="2956320"/>
            <a:ext cx="1583640" cy="94284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uFill>
                  <a:solidFill>
                    <a:srgbClr val="ffffff"/>
                  </a:solidFill>
                </a:uFill>
                <a:latin typeface="Calibri"/>
              </a:rPr>
              <a:t> </a:t>
            </a:r>
            <a:r>
              <a:rPr b="0" lang="en-US" sz="2800" spc="-1" strike="noStrike">
                <a:solidFill>
                  <a:srgbClr val="000000"/>
                </a:solidFill>
                <a:uFill>
                  <a:solidFill>
                    <a:srgbClr val="ffffff"/>
                  </a:solidFill>
                </a:uFill>
                <a:latin typeface="Calibri"/>
              </a:rPr>
              <a:t>Adadelta</a:t>
            </a:r>
            <a:endParaRPr b="0" lang="en-US"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梯度下降优化算法</a:t>
            </a:r>
            <a:endParaRPr b="0" lang="zh-CN" sz="1800" spc="-1" strike="noStrike">
              <a:solidFill>
                <a:srgbClr val="000000"/>
              </a:solidFill>
              <a:uFill>
                <a:solidFill>
                  <a:srgbClr val="ffffff"/>
                </a:solidFill>
              </a:uFill>
              <a:latin typeface="Calibri"/>
            </a:endParaRPr>
          </a:p>
        </p:txBody>
      </p:sp>
      <p:sp>
        <p:nvSpPr>
          <p:cNvPr id="121" name="TextShape 2"/>
          <p:cNvSpPr txBox="1"/>
          <p:nvPr/>
        </p:nvSpPr>
        <p:spPr>
          <a:xfrm>
            <a:off x="445320" y="978480"/>
            <a:ext cx="8229240" cy="5879160"/>
          </a:xfrm>
          <a:prstGeom prst="rect">
            <a:avLst/>
          </a:prstGeom>
          <a:noFill/>
          <a:ln>
            <a:noFill/>
          </a:ln>
        </p:spPr>
        <p:txBody>
          <a:bodyPr/>
          <a:p>
            <a:pPr marL="343080" indent="-342720">
              <a:lnSpc>
                <a:spcPct val="100000"/>
              </a:lnSpc>
              <a:buClr>
                <a:srgbClr val="404040"/>
              </a:buClr>
              <a:buFont typeface="Arial"/>
              <a:buChar char="•"/>
            </a:pPr>
            <a:r>
              <a:rPr b="1" lang="zh-CN" sz="2400" spc="-1" strike="noStrike">
                <a:solidFill>
                  <a:srgbClr val="404040"/>
                </a:solidFill>
                <a:uFill>
                  <a:solidFill>
                    <a:srgbClr val="ffffff"/>
                  </a:solidFill>
                </a:uFill>
                <a:latin typeface="微软雅黑"/>
                <a:ea typeface="微软雅黑"/>
              </a:rPr>
              <a:t>RMSprop</a:t>
            </a: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是</a:t>
            </a:r>
            <a:r>
              <a:rPr b="0" lang="zh-CN" sz="2400" spc="-1" strike="noStrike">
                <a:solidFill>
                  <a:srgbClr val="404040"/>
                </a:solidFill>
                <a:uFill>
                  <a:solidFill>
                    <a:srgbClr val="ffffff"/>
                  </a:solidFill>
                </a:uFill>
                <a:latin typeface="微软雅黑"/>
                <a:ea typeface="微软雅黑"/>
              </a:rPr>
              <a:t>Adadelta</a:t>
            </a:r>
            <a:r>
              <a:rPr b="0" lang="zh-CN" sz="2400" spc="-1" strike="noStrike">
                <a:solidFill>
                  <a:srgbClr val="404040"/>
                </a:solidFill>
                <a:uFill>
                  <a:solidFill>
                    <a:srgbClr val="ffffff"/>
                  </a:solidFill>
                </a:uFill>
                <a:latin typeface="微软雅黑"/>
                <a:ea typeface="微软雅黑"/>
              </a:rPr>
              <a:t>的中间形式，也是为了降低</a:t>
            </a:r>
            <a:r>
              <a:rPr b="0" lang="zh-CN" sz="2400" spc="-1" strike="noStrike">
                <a:solidFill>
                  <a:srgbClr val="404040"/>
                </a:solidFill>
                <a:uFill>
                  <a:solidFill>
                    <a:srgbClr val="ffffff"/>
                  </a:solidFill>
                </a:uFill>
                <a:latin typeface="微软雅黑"/>
                <a:ea typeface="微软雅黑"/>
              </a:rPr>
              <a:t>Adagrad</a:t>
            </a:r>
            <a:r>
              <a:rPr b="0" lang="zh-CN" sz="2400" spc="-1" strike="noStrike">
                <a:solidFill>
                  <a:srgbClr val="404040"/>
                </a:solidFill>
                <a:uFill>
                  <a:solidFill>
                    <a:srgbClr val="ffffff"/>
                  </a:solidFill>
                </a:uFill>
                <a:latin typeface="微软雅黑"/>
                <a:ea typeface="微软雅黑"/>
              </a:rPr>
              <a:t>中学习速率衰减过快问题，即：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rPr>
              <a:t> </a:t>
            </a: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Hinton</a:t>
            </a:r>
            <a:r>
              <a:rPr b="0" lang="zh-CN" sz="2400" spc="-1" strike="noStrike">
                <a:solidFill>
                  <a:srgbClr val="404040"/>
                </a:solidFill>
                <a:uFill>
                  <a:solidFill>
                    <a:srgbClr val="ffffff"/>
                  </a:solidFill>
                </a:uFill>
                <a:latin typeface="微软雅黑"/>
                <a:ea typeface="微软雅黑"/>
              </a:rPr>
              <a:t>建议</a:t>
            </a:r>
            <a:r>
              <a:rPr b="0" lang="zh-CN" sz="2400" spc="-1" strike="noStrike">
                <a:solidFill>
                  <a:srgbClr val="404040"/>
                </a:solidFill>
                <a:uFill>
                  <a:solidFill>
                    <a:srgbClr val="ffffff"/>
                  </a:solidFill>
                </a:uFill>
                <a:latin typeface="微软雅黑"/>
                <a:ea typeface="微软雅黑"/>
              </a:rPr>
              <a:t>γ=0.9,η=0.001</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rPr>
              <a:t> </a:t>
            </a:r>
            <a:endParaRPr b="0" lang="zh-CN" sz="3200" spc="-1" strike="noStrike">
              <a:solidFill>
                <a:srgbClr val="000000"/>
              </a:solidFill>
              <a:uFill>
                <a:solidFill>
                  <a:srgbClr val="ffffff"/>
                </a:solidFill>
              </a:uFill>
              <a:latin typeface="Calibri"/>
            </a:endParaRPr>
          </a:p>
        </p:txBody>
      </p:sp>
      <p:pic>
        <p:nvPicPr>
          <p:cNvPr id="122" name="Picture 2" descr=""/>
          <p:cNvPicPr/>
          <p:nvPr/>
        </p:nvPicPr>
        <p:blipFill>
          <a:blip r:embed="rId1"/>
          <a:stretch/>
        </p:blipFill>
        <p:spPr>
          <a:xfrm>
            <a:off x="2267640" y="2421000"/>
            <a:ext cx="4913280" cy="244800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梯度下降优化算法</a:t>
            </a:r>
            <a:endParaRPr b="0" lang="zh-CN" sz="1800" spc="-1" strike="noStrike">
              <a:solidFill>
                <a:srgbClr val="000000"/>
              </a:solidFill>
              <a:uFill>
                <a:solidFill>
                  <a:srgbClr val="ffffff"/>
                </a:solidFill>
              </a:uFill>
              <a:latin typeface="Calibri"/>
            </a:endParaRPr>
          </a:p>
        </p:txBody>
      </p:sp>
      <p:sp>
        <p:nvSpPr>
          <p:cNvPr id="124" name="TextShape 2"/>
          <p:cNvSpPr txBox="1"/>
          <p:nvPr/>
        </p:nvSpPr>
        <p:spPr>
          <a:xfrm>
            <a:off x="445320" y="978480"/>
            <a:ext cx="8229240" cy="5879160"/>
          </a:xfrm>
          <a:prstGeom prst="rect">
            <a:avLst/>
          </a:prstGeom>
          <a:noFill/>
          <a:ln>
            <a:noFill/>
          </a:ln>
        </p:spPr>
        <p:txBody>
          <a:bodyPr/>
          <a:p>
            <a:pPr marL="343080" indent="-342720">
              <a:lnSpc>
                <a:spcPct val="100000"/>
              </a:lnSpc>
              <a:buClr>
                <a:srgbClr val="404040"/>
              </a:buClr>
              <a:buFont typeface="Arial"/>
              <a:buChar char="•"/>
            </a:pPr>
            <a:r>
              <a:rPr b="1" lang="zh-CN" sz="2400" spc="-1" strike="noStrike">
                <a:solidFill>
                  <a:srgbClr val="404040"/>
                </a:solidFill>
                <a:uFill>
                  <a:solidFill>
                    <a:srgbClr val="ffffff"/>
                  </a:solidFill>
                </a:uFill>
                <a:latin typeface="微软雅黑"/>
                <a:ea typeface="微软雅黑"/>
              </a:rPr>
              <a:t>Adaptive Moment Estimation(Adam) </a:t>
            </a: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是一种不同参数自适应不同学习速率方法，与</a:t>
            </a:r>
            <a:r>
              <a:rPr b="0" lang="zh-CN" sz="2400" spc="-1" strike="noStrike">
                <a:solidFill>
                  <a:srgbClr val="404040"/>
                </a:solidFill>
                <a:uFill>
                  <a:solidFill>
                    <a:srgbClr val="ffffff"/>
                  </a:solidFill>
                </a:uFill>
                <a:latin typeface="微软雅黑"/>
                <a:ea typeface="微软雅黑"/>
              </a:rPr>
              <a:t>Adadelta</a:t>
            </a:r>
            <a:r>
              <a:rPr b="0" lang="zh-CN" sz="2400" spc="-1" strike="noStrike">
                <a:solidFill>
                  <a:srgbClr val="404040"/>
                </a:solidFill>
                <a:uFill>
                  <a:solidFill>
                    <a:srgbClr val="ffffff"/>
                  </a:solidFill>
                </a:uFill>
                <a:latin typeface="微软雅黑"/>
                <a:ea typeface="微软雅黑"/>
              </a:rPr>
              <a:t>与</a:t>
            </a:r>
            <a:r>
              <a:rPr b="0" lang="zh-CN" sz="2400" spc="-1" strike="noStrike">
                <a:solidFill>
                  <a:srgbClr val="404040"/>
                </a:solidFill>
                <a:uFill>
                  <a:solidFill>
                    <a:srgbClr val="ffffff"/>
                  </a:solidFill>
                </a:uFill>
                <a:latin typeface="微软雅黑"/>
                <a:ea typeface="微软雅黑"/>
              </a:rPr>
              <a:t>RMSprop</a:t>
            </a:r>
            <a:r>
              <a:rPr b="0" lang="zh-CN" sz="2400" spc="-1" strike="noStrike">
                <a:solidFill>
                  <a:srgbClr val="404040"/>
                </a:solidFill>
                <a:uFill>
                  <a:solidFill>
                    <a:srgbClr val="ffffff"/>
                  </a:solidFill>
                </a:uFill>
                <a:latin typeface="微软雅黑"/>
                <a:ea typeface="微软雅黑"/>
              </a:rPr>
              <a:t>区别在于，它计算历史梯度衰减方式不同，不使用历史平方衰减，其衰减方式类似动量</a:t>
            </a: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p:txBody>
      </p:sp>
      <p:pic>
        <p:nvPicPr>
          <p:cNvPr id="125" name="Picture 2" descr=""/>
          <p:cNvPicPr/>
          <p:nvPr/>
        </p:nvPicPr>
        <p:blipFill>
          <a:blip r:embed="rId1"/>
          <a:stretch/>
        </p:blipFill>
        <p:spPr>
          <a:xfrm>
            <a:off x="2495880" y="2565000"/>
            <a:ext cx="3848400" cy="211140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梯度下降优化算法</a:t>
            </a:r>
            <a:endParaRPr b="0" lang="zh-CN" sz="1800" spc="-1" strike="noStrike">
              <a:solidFill>
                <a:srgbClr val="000000"/>
              </a:solidFill>
              <a:uFill>
                <a:solidFill>
                  <a:srgbClr val="ffffff"/>
                </a:solidFill>
              </a:uFill>
              <a:latin typeface="Calibri"/>
            </a:endParaRPr>
          </a:p>
        </p:txBody>
      </p:sp>
      <p:sp>
        <p:nvSpPr>
          <p:cNvPr id="127" name="TextShape 2"/>
          <p:cNvSpPr txBox="1"/>
          <p:nvPr/>
        </p:nvSpPr>
        <p:spPr>
          <a:xfrm>
            <a:off x="445320" y="978480"/>
            <a:ext cx="8229240" cy="5879160"/>
          </a:xfrm>
          <a:prstGeom prst="rect">
            <a:avLst/>
          </a:prstGeom>
          <a:noFill/>
          <a:ln>
            <a:noFill/>
          </a:ln>
        </p:spPr>
        <p:txBody>
          <a:bodyPr/>
          <a:p>
            <a:pPr marL="343080" indent="-342720">
              <a:lnSpc>
                <a:spcPct val="100000"/>
              </a:lnSpc>
              <a:buClr>
                <a:srgbClr val="404040"/>
              </a:buClr>
              <a:buFont typeface="Arial"/>
              <a:buChar char="•"/>
            </a:pPr>
            <a:r>
              <a:rPr b="1" lang="zh-CN" sz="2400" spc="-1" strike="noStrike">
                <a:solidFill>
                  <a:srgbClr val="404040"/>
                </a:solidFill>
                <a:uFill>
                  <a:solidFill>
                    <a:srgbClr val="ffffff"/>
                  </a:solidFill>
                </a:uFill>
                <a:latin typeface="微软雅黑"/>
                <a:ea typeface="微软雅黑"/>
              </a:rPr>
              <a:t>Adaptive Moment Estimation(Adam) </a:t>
            </a:r>
            <a:r>
              <a:rPr b="1" lang="zh-CN" sz="2400" spc="-1" strike="noStrike">
                <a:solidFill>
                  <a:srgbClr val="404040"/>
                </a:solidFill>
                <a:uFill>
                  <a:solidFill>
                    <a:srgbClr val="ffffff"/>
                  </a:solidFill>
                </a:uFill>
                <a:latin typeface="微软雅黑"/>
                <a:ea typeface="微软雅黑"/>
              </a:rPr>
              <a:t>续</a:t>
            </a: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p:txBody>
      </p:sp>
      <p:pic>
        <p:nvPicPr>
          <p:cNvPr id="128" name="Picture 2" descr=""/>
          <p:cNvPicPr/>
          <p:nvPr/>
        </p:nvPicPr>
        <p:blipFill>
          <a:blip r:embed="rId1"/>
          <a:stretch/>
        </p:blipFill>
        <p:spPr>
          <a:xfrm>
            <a:off x="0" y="1700640"/>
            <a:ext cx="9277560" cy="410400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各种优化方法比较</a:t>
            </a:r>
            <a:endParaRPr b="0" lang="zh-CN" sz="1800" spc="-1" strike="noStrike">
              <a:solidFill>
                <a:srgbClr val="000000"/>
              </a:solidFill>
              <a:uFill>
                <a:solidFill>
                  <a:srgbClr val="ffffff"/>
                </a:solidFill>
              </a:uFill>
              <a:latin typeface="Calibri"/>
            </a:endParaRPr>
          </a:p>
        </p:txBody>
      </p:sp>
      <p:sp>
        <p:nvSpPr>
          <p:cNvPr id="130" name="TextShape 2"/>
          <p:cNvSpPr txBox="1"/>
          <p:nvPr/>
        </p:nvSpPr>
        <p:spPr>
          <a:xfrm>
            <a:off x="445320" y="978480"/>
            <a:ext cx="8229240" cy="5879160"/>
          </a:xfrm>
          <a:prstGeom prst="rect">
            <a:avLst/>
          </a:prstGeom>
          <a:noFill/>
          <a:ln>
            <a:noFill/>
          </a:ln>
        </p:spPr>
        <p:txBody>
          <a:bodyPr/>
          <a:p>
            <a:pPr marL="343080" indent="-342720">
              <a:lnSpc>
                <a:spcPct val="100000"/>
              </a:lnSpc>
              <a:buClr>
                <a:srgbClr val="404040"/>
              </a:buClr>
              <a:buFont typeface="Arial"/>
              <a:buChar char="•"/>
            </a:pPr>
            <a:r>
              <a:rPr b="1" lang="zh-CN" sz="2400" spc="-1" strike="noStrike">
                <a:solidFill>
                  <a:srgbClr val="404040"/>
                </a:solidFill>
                <a:uFill>
                  <a:solidFill>
                    <a:srgbClr val="ffffff"/>
                  </a:solidFill>
                </a:uFill>
                <a:latin typeface="微软雅黑"/>
                <a:ea typeface="微软雅黑"/>
              </a:rPr>
              <a:t>SGD</a:t>
            </a:r>
            <a:r>
              <a:rPr b="1" lang="zh-CN" sz="2400" spc="-1" strike="noStrike">
                <a:solidFill>
                  <a:srgbClr val="404040"/>
                </a:solidFill>
                <a:uFill>
                  <a:solidFill>
                    <a:srgbClr val="ffffff"/>
                  </a:solidFill>
                </a:uFill>
                <a:latin typeface="微软雅黑"/>
                <a:ea typeface="微软雅黑"/>
              </a:rPr>
              <a:t>各优化方法在损失曲面上的表现 </a:t>
            </a:r>
            <a:endParaRPr b="0" lang="zh-CN" sz="3200" spc="-1" strike="noStrike">
              <a:solidFill>
                <a:srgbClr val="000000"/>
              </a:solidFill>
              <a:uFill>
                <a:solidFill>
                  <a:srgbClr val="ffffff"/>
                </a:solidFill>
              </a:uFill>
              <a:latin typeface="Calibri"/>
            </a:endParaRPr>
          </a:p>
        </p:txBody>
      </p:sp>
      <p:pic>
        <p:nvPicPr>
          <p:cNvPr id="131" name="图片 2" descr=""/>
          <p:cNvPicPr/>
          <p:nvPr/>
        </p:nvPicPr>
        <p:blipFill>
          <a:blip r:embed="rId1"/>
          <a:stretch/>
        </p:blipFill>
        <p:spPr>
          <a:xfrm>
            <a:off x="1560240" y="1484640"/>
            <a:ext cx="5905080" cy="457164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各种优化方法比较</a:t>
            </a:r>
            <a:endParaRPr b="0" lang="zh-CN" sz="1800" spc="-1" strike="noStrike">
              <a:solidFill>
                <a:srgbClr val="000000"/>
              </a:solidFill>
              <a:uFill>
                <a:solidFill>
                  <a:srgbClr val="ffffff"/>
                </a:solidFill>
              </a:uFill>
              <a:latin typeface="Calibri"/>
            </a:endParaRPr>
          </a:p>
        </p:txBody>
      </p:sp>
      <p:sp>
        <p:nvSpPr>
          <p:cNvPr id="133" name="TextShape 2"/>
          <p:cNvSpPr txBox="1"/>
          <p:nvPr/>
        </p:nvSpPr>
        <p:spPr>
          <a:xfrm>
            <a:off x="445320" y="978480"/>
            <a:ext cx="8229240" cy="5879160"/>
          </a:xfrm>
          <a:prstGeom prst="rect">
            <a:avLst/>
          </a:prstGeom>
          <a:noFill/>
          <a:ln>
            <a:noFill/>
          </a:ln>
        </p:spPr>
        <p:txBody>
          <a:bodyPr/>
          <a:p>
            <a:pPr marL="343080" indent="-342720">
              <a:lnSpc>
                <a:spcPct val="100000"/>
              </a:lnSpc>
              <a:buClr>
                <a:srgbClr val="404040"/>
              </a:buClr>
              <a:buFont typeface="Arial"/>
              <a:buChar char="•"/>
            </a:pPr>
            <a:r>
              <a:rPr b="1" lang="zh-CN" sz="2400" spc="-1" strike="noStrike">
                <a:solidFill>
                  <a:srgbClr val="404040"/>
                </a:solidFill>
                <a:uFill>
                  <a:solidFill>
                    <a:srgbClr val="ffffff"/>
                  </a:solidFill>
                </a:uFill>
                <a:latin typeface="微软雅黑"/>
                <a:ea typeface="微软雅黑"/>
              </a:rPr>
              <a:t>SGD</a:t>
            </a:r>
            <a:r>
              <a:rPr b="1" lang="zh-CN" sz="2400" spc="-1" strike="noStrike">
                <a:solidFill>
                  <a:srgbClr val="404040"/>
                </a:solidFill>
                <a:uFill>
                  <a:solidFill>
                    <a:srgbClr val="ffffff"/>
                  </a:solidFill>
                </a:uFill>
                <a:latin typeface="微软雅黑"/>
                <a:ea typeface="微软雅黑"/>
              </a:rPr>
              <a:t>各优化方法在损失曲面鞍点处上的表现</a:t>
            </a:r>
            <a:endParaRPr b="0" lang="zh-CN" sz="3200" spc="-1" strike="noStrike">
              <a:solidFill>
                <a:srgbClr val="000000"/>
              </a:solidFill>
              <a:uFill>
                <a:solidFill>
                  <a:srgbClr val="ffffff"/>
                </a:solidFill>
              </a:uFill>
              <a:latin typeface="Calibri"/>
            </a:endParaRPr>
          </a:p>
        </p:txBody>
      </p:sp>
      <p:pic>
        <p:nvPicPr>
          <p:cNvPr id="134" name="图片 3" descr=""/>
          <p:cNvPicPr/>
          <p:nvPr/>
        </p:nvPicPr>
        <p:blipFill>
          <a:blip r:embed="rId1"/>
          <a:stretch/>
        </p:blipFill>
        <p:spPr>
          <a:xfrm>
            <a:off x="1619280" y="1628640"/>
            <a:ext cx="5905080" cy="457164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如何选择</a:t>
            </a:r>
            <a:r>
              <a:rPr b="1" lang="zh-CN" sz="2800" spc="-1" strike="noStrike">
                <a:solidFill>
                  <a:srgbClr val="0070c0"/>
                </a:solidFill>
                <a:uFill>
                  <a:solidFill>
                    <a:srgbClr val="ffffff"/>
                  </a:solidFill>
                </a:uFill>
                <a:latin typeface="微软雅黑"/>
                <a:ea typeface="微软雅黑"/>
              </a:rPr>
              <a:t>SGD</a:t>
            </a:r>
            <a:r>
              <a:rPr b="1" lang="zh-CN" sz="2800" spc="-1" strike="noStrike">
                <a:solidFill>
                  <a:srgbClr val="0070c0"/>
                </a:solidFill>
                <a:uFill>
                  <a:solidFill>
                    <a:srgbClr val="ffffff"/>
                  </a:solidFill>
                </a:uFill>
                <a:latin typeface="微软雅黑"/>
                <a:ea typeface="微软雅黑"/>
              </a:rPr>
              <a:t>优化器</a:t>
            </a:r>
            <a:endParaRPr b="0" lang="zh-CN" sz="1800" spc="-1" strike="noStrike">
              <a:solidFill>
                <a:srgbClr val="000000"/>
              </a:solidFill>
              <a:uFill>
                <a:solidFill>
                  <a:srgbClr val="ffffff"/>
                </a:solidFill>
              </a:uFill>
              <a:latin typeface="Calibri"/>
            </a:endParaRPr>
          </a:p>
        </p:txBody>
      </p:sp>
      <p:sp>
        <p:nvSpPr>
          <p:cNvPr id="136" name="TextShape 2"/>
          <p:cNvSpPr txBox="1"/>
          <p:nvPr/>
        </p:nvSpPr>
        <p:spPr>
          <a:xfrm>
            <a:off x="445320" y="978480"/>
            <a:ext cx="8229240" cy="5879160"/>
          </a:xfrm>
          <a:prstGeom prst="rect">
            <a:avLst/>
          </a:prstGeom>
          <a:noFill/>
          <a:ln>
            <a:noFill/>
          </a:ln>
        </p:spPr>
        <p:txBody>
          <a:bodyPr/>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如果你的数据特征是稀疏的，那么你最好使用自适应学习速率</a:t>
            </a:r>
            <a:r>
              <a:rPr b="0" lang="zh-CN" sz="2400" spc="-1" strike="noStrike">
                <a:solidFill>
                  <a:srgbClr val="404040"/>
                </a:solidFill>
                <a:uFill>
                  <a:solidFill>
                    <a:srgbClr val="ffffff"/>
                  </a:solidFill>
                </a:uFill>
                <a:latin typeface="微软雅黑"/>
                <a:ea typeface="微软雅黑"/>
              </a:rPr>
              <a:t>SGD</a:t>
            </a:r>
            <a:r>
              <a:rPr b="0" lang="zh-CN" sz="2400" spc="-1" strike="noStrike">
                <a:solidFill>
                  <a:srgbClr val="404040"/>
                </a:solidFill>
                <a:uFill>
                  <a:solidFill>
                    <a:srgbClr val="ffffff"/>
                  </a:solidFill>
                </a:uFill>
                <a:latin typeface="微软雅黑"/>
                <a:ea typeface="微软雅黑"/>
              </a:rPr>
              <a:t>优化方法</a:t>
            </a:r>
            <a:r>
              <a:rPr b="0" lang="zh-CN" sz="2400" spc="-1" strike="noStrike">
                <a:solidFill>
                  <a:srgbClr val="404040"/>
                </a:solidFill>
                <a:uFill>
                  <a:solidFill>
                    <a:srgbClr val="ffffff"/>
                  </a:solidFill>
                </a:uFill>
                <a:latin typeface="微软雅黑"/>
                <a:ea typeface="微软雅黑"/>
              </a:rPr>
              <a:t>(Adagrad</a:t>
            </a:r>
            <a:r>
              <a:rPr b="0" lang="zh-CN" sz="2400" spc="-1" strike="noStrike">
                <a:solidFill>
                  <a:srgbClr val="404040"/>
                </a:solidFill>
                <a:uFill>
                  <a:solidFill>
                    <a:srgbClr val="ffffff"/>
                  </a:solidFill>
                </a:uFill>
                <a:latin typeface="微软雅黑"/>
                <a:ea typeface="微软雅黑"/>
              </a:rPr>
              <a:t>、</a:t>
            </a:r>
            <a:r>
              <a:rPr b="0" lang="zh-CN" sz="2400" spc="-1" strike="noStrike">
                <a:solidFill>
                  <a:srgbClr val="404040"/>
                </a:solidFill>
                <a:uFill>
                  <a:solidFill>
                    <a:srgbClr val="ffffff"/>
                  </a:solidFill>
                </a:uFill>
                <a:latin typeface="微软雅黑"/>
                <a:ea typeface="微软雅黑"/>
              </a:rPr>
              <a:t>Adadelta</a:t>
            </a:r>
            <a:r>
              <a:rPr b="0" lang="zh-CN" sz="2400" spc="-1" strike="noStrike">
                <a:solidFill>
                  <a:srgbClr val="404040"/>
                </a:solidFill>
                <a:uFill>
                  <a:solidFill>
                    <a:srgbClr val="ffffff"/>
                  </a:solidFill>
                </a:uFill>
                <a:latin typeface="微软雅黑"/>
                <a:ea typeface="微软雅黑"/>
              </a:rPr>
              <a:t>、</a:t>
            </a:r>
            <a:r>
              <a:rPr b="0" lang="zh-CN" sz="2400" spc="-1" strike="noStrike">
                <a:solidFill>
                  <a:srgbClr val="404040"/>
                </a:solidFill>
                <a:uFill>
                  <a:solidFill>
                    <a:srgbClr val="ffffff"/>
                  </a:solidFill>
                </a:uFill>
                <a:latin typeface="微软雅黑"/>
                <a:ea typeface="微软雅黑"/>
              </a:rPr>
              <a:t>RMSprop</a:t>
            </a:r>
            <a:r>
              <a:rPr b="0" lang="zh-CN" sz="2400" spc="-1" strike="noStrike">
                <a:solidFill>
                  <a:srgbClr val="404040"/>
                </a:solidFill>
                <a:uFill>
                  <a:solidFill>
                    <a:srgbClr val="ffffff"/>
                  </a:solidFill>
                </a:uFill>
                <a:latin typeface="微软雅黑"/>
                <a:ea typeface="微软雅黑"/>
              </a:rPr>
              <a:t>与</a:t>
            </a:r>
            <a:r>
              <a:rPr b="0" lang="zh-CN" sz="2400" spc="-1" strike="noStrike">
                <a:solidFill>
                  <a:srgbClr val="404040"/>
                </a:solidFill>
                <a:uFill>
                  <a:solidFill>
                    <a:srgbClr val="ffffff"/>
                  </a:solidFill>
                </a:uFill>
                <a:latin typeface="微软雅黑"/>
                <a:ea typeface="微软雅黑"/>
              </a:rPr>
              <a:t>Adam)</a:t>
            </a:r>
            <a:r>
              <a:rPr b="0" lang="zh-CN" sz="2400" spc="-1" strike="noStrike">
                <a:solidFill>
                  <a:srgbClr val="404040"/>
                </a:solidFill>
                <a:uFill>
                  <a:solidFill>
                    <a:srgbClr val="ffffff"/>
                  </a:solidFill>
                </a:uFill>
                <a:latin typeface="微软雅黑"/>
                <a:ea typeface="微软雅黑"/>
              </a:rPr>
              <a:t>，因为你不需要在迭代过程中对学习速率进行人工调整。</a:t>
            </a: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RMSprop</a:t>
            </a:r>
            <a:r>
              <a:rPr b="0" lang="zh-CN" sz="2400" spc="-1" strike="noStrike">
                <a:solidFill>
                  <a:srgbClr val="404040"/>
                </a:solidFill>
                <a:uFill>
                  <a:solidFill>
                    <a:srgbClr val="ffffff"/>
                  </a:solidFill>
                </a:uFill>
                <a:latin typeface="微软雅黑"/>
                <a:ea typeface="微软雅黑"/>
              </a:rPr>
              <a:t>是</a:t>
            </a:r>
            <a:r>
              <a:rPr b="0" lang="zh-CN" sz="2400" spc="-1" strike="noStrike">
                <a:solidFill>
                  <a:srgbClr val="404040"/>
                </a:solidFill>
                <a:uFill>
                  <a:solidFill>
                    <a:srgbClr val="ffffff"/>
                  </a:solidFill>
                </a:uFill>
                <a:latin typeface="微软雅黑"/>
                <a:ea typeface="微软雅黑"/>
              </a:rPr>
              <a:t>Adagrad</a:t>
            </a:r>
            <a:r>
              <a:rPr b="0" lang="zh-CN" sz="2400" spc="-1" strike="noStrike">
                <a:solidFill>
                  <a:srgbClr val="404040"/>
                </a:solidFill>
                <a:uFill>
                  <a:solidFill>
                    <a:srgbClr val="ffffff"/>
                  </a:solidFill>
                </a:uFill>
                <a:latin typeface="微软雅黑"/>
                <a:ea typeface="微软雅黑"/>
              </a:rPr>
              <a:t>的一种扩展，与</a:t>
            </a:r>
            <a:r>
              <a:rPr b="0" lang="zh-CN" sz="2400" spc="-1" strike="noStrike">
                <a:solidFill>
                  <a:srgbClr val="404040"/>
                </a:solidFill>
                <a:uFill>
                  <a:solidFill>
                    <a:srgbClr val="ffffff"/>
                  </a:solidFill>
                </a:uFill>
                <a:latin typeface="微软雅黑"/>
                <a:ea typeface="微软雅黑"/>
              </a:rPr>
              <a:t>Adadelta</a:t>
            </a:r>
            <a:r>
              <a:rPr b="0" lang="zh-CN" sz="2400" spc="-1" strike="noStrike">
                <a:solidFill>
                  <a:srgbClr val="404040"/>
                </a:solidFill>
                <a:uFill>
                  <a:solidFill>
                    <a:srgbClr val="ffffff"/>
                  </a:solidFill>
                </a:uFill>
                <a:latin typeface="微软雅黑"/>
                <a:ea typeface="微软雅黑"/>
              </a:rPr>
              <a:t>类似，但是改进版的</a:t>
            </a:r>
            <a:r>
              <a:rPr b="0" lang="zh-CN" sz="2400" spc="-1" strike="noStrike">
                <a:solidFill>
                  <a:srgbClr val="404040"/>
                </a:solidFill>
                <a:uFill>
                  <a:solidFill>
                    <a:srgbClr val="ffffff"/>
                  </a:solidFill>
                </a:uFill>
                <a:latin typeface="微软雅黑"/>
                <a:ea typeface="微软雅黑"/>
              </a:rPr>
              <a:t>Adadelta</a:t>
            </a:r>
            <a:r>
              <a:rPr b="0" lang="zh-CN" sz="2400" spc="-1" strike="noStrike">
                <a:solidFill>
                  <a:srgbClr val="404040"/>
                </a:solidFill>
                <a:uFill>
                  <a:solidFill>
                    <a:srgbClr val="ffffff"/>
                  </a:solidFill>
                </a:uFill>
                <a:latin typeface="微软雅黑"/>
                <a:ea typeface="微软雅黑"/>
              </a:rPr>
              <a:t>使用</a:t>
            </a:r>
            <a:r>
              <a:rPr b="0" lang="zh-CN" sz="2400" spc="-1" strike="noStrike">
                <a:solidFill>
                  <a:srgbClr val="404040"/>
                </a:solidFill>
                <a:uFill>
                  <a:solidFill>
                    <a:srgbClr val="ffffff"/>
                  </a:solidFill>
                </a:uFill>
                <a:latin typeface="微软雅黑"/>
                <a:ea typeface="微软雅黑"/>
              </a:rPr>
              <a:t>RMS</a:t>
            </a:r>
            <a:r>
              <a:rPr b="0" lang="zh-CN" sz="2400" spc="-1" strike="noStrike">
                <a:solidFill>
                  <a:srgbClr val="404040"/>
                </a:solidFill>
                <a:uFill>
                  <a:solidFill>
                    <a:srgbClr val="ffffff"/>
                  </a:solidFill>
                </a:uFill>
                <a:latin typeface="微软雅黑"/>
                <a:ea typeface="微软雅黑"/>
              </a:rPr>
              <a:t>去自动更新学习速率，并且不需要设置初始学习速率。而</a:t>
            </a:r>
            <a:r>
              <a:rPr b="0" lang="zh-CN" sz="2400" spc="-1" strike="noStrike">
                <a:solidFill>
                  <a:srgbClr val="404040"/>
                </a:solidFill>
                <a:uFill>
                  <a:solidFill>
                    <a:srgbClr val="ffffff"/>
                  </a:solidFill>
                </a:uFill>
                <a:latin typeface="微软雅黑"/>
                <a:ea typeface="微软雅黑"/>
              </a:rPr>
              <a:t>Adam</a:t>
            </a:r>
            <a:r>
              <a:rPr b="0" lang="zh-CN" sz="2400" spc="-1" strike="noStrike">
                <a:solidFill>
                  <a:srgbClr val="404040"/>
                </a:solidFill>
                <a:uFill>
                  <a:solidFill>
                    <a:srgbClr val="ffffff"/>
                  </a:solidFill>
                </a:uFill>
                <a:latin typeface="微软雅黑"/>
                <a:ea typeface="微软雅黑"/>
              </a:rPr>
              <a:t>是在</a:t>
            </a:r>
            <a:r>
              <a:rPr b="0" lang="zh-CN" sz="2400" spc="-1" strike="noStrike">
                <a:solidFill>
                  <a:srgbClr val="404040"/>
                </a:solidFill>
                <a:uFill>
                  <a:solidFill>
                    <a:srgbClr val="ffffff"/>
                  </a:solidFill>
                </a:uFill>
                <a:latin typeface="微软雅黑"/>
                <a:ea typeface="微软雅黑"/>
              </a:rPr>
              <a:t>RMSprop</a:t>
            </a:r>
            <a:r>
              <a:rPr b="0" lang="zh-CN" sz="2400" spc="-1" strike="noStrike">
                <a:solidFill>
                  <a:srgbClr val="404040"/>
                </a:solidFill>
                <a:uFill>
                  <a:solidFill>
                    <a:srgbClr val="ffffff"/>
                  </a:solidFill>
                </a:uFill>
                <a:latin typeface="微软雅黑"/>
                <a:ea typeface="微软雅黑"/>
              </a:rPr>
              <a:t>基础上使用动量与偏差修正。</a:t>
            </a:r>
            <a:r>
              <a:rPr b="0" lang="zh-CN" sz="2400" spc="-1" strike="noStrike">
                <a:solidFill>
                  <a:srgbClr val="404040"/>
                </a:solidFill>
                <a:uFill>
                  <a:solidFill>
                    <a:srgbClr val="ffffff"/>
                  </a:solidFill>
                </a:uFill>
                <a:latin typeface="微软雅黑"/>
                <a:ea typeface="微软雅黑"/>
              </a:rPr>
              <a:t>RMSprop</a:t>
            </a:r>
            <a:r>
              <a:rPr b="0" lang="zh-CN" sz="2400" spc="-1" strike="noStrike">
                <a:solidFill>
                  <a:srgbClr val="404040"/>
                </a:solidFill>
                <a:uFill>
                  <a:solidFill>
                    <a:srgbClr val="ffffff"/>
                  </a:solidFill>
                </a:uFill>
                <a:latin typeface="微软雅黑"/>
                <a:ea typeface="微软雅黑"/>
              </a:rPr>
              <a:t>、</a:t>
            </a:r>
            <a:r>
              <a:rPr b="0" lang="zh-CN" sz="2400" spc="-1" strike="noStrike">
                <a:solidFill>
                  <a:srgbClr val="404040"/>
                </a:solidFill>
                <a:uFill>
                  <a:solidFill>
                    <a:srgbClr val="ffffff"/>
                  </a:solidFill>
                </a:uFill>
                <a:latin typeface="微软雅黑"/>
                <a:ea typeface="微软雅黑"/>
              </a:rPr>
              <a:t>Adadelta</a:t>
            </a:r>
            <a:r>
              <a:rPr b="0" lang="zh-CN" sz="2400" spc="-1" strike="noStrike">
                <a:solidFill>
                  <a:srgbClr val="404040"/>
                </a:solidFill>
                <a:uFill>
                  <a:solidFill>
                    <a:srgbClr val="ffffff"/>
                  </a:solidFill>
                </a:uFill>
                <a:latin typeface="微软雅黑"/>
                <a:ea typeface="微软雅黑"/>
              </a:rPr>
              <a:t>与</a:t>
            </a:r>
            <a:r>
              <a:rPr b="0" lang="zh-CN" sz="2400" spc="-1" strike="noStrike">
                <a:solidFill>
                  <a:srgbClr val="404040"/>
                </a:solidFill>
                <a:uFill>
                  <a:solidFill>
                    <a:srgbClr val="ffffff"/>
                  </a:solidFill>
                </a:uFill>
                <a:latin typeface="微软雅黑"/>
                <a:ea typeface="微软雅黑"/>
              </a:rPr>
              <a:t>Adam</a:t>
            </a:r>
            <a:r>
              <a:rPr b="0" lang="zh-CN" sz="2400" spc="-1" strike="noStrike">
                <a:solidFill>
                  <a:srgbClr val="404040"/>
                </a:solidFill>
                <a:uFill>
                  <a:solidFill>
                    <a:srgbClr val="ffffff"/>
                  </a:solidFill>
                </a:uFill>
                <a:latin typeface="微软雅黑"/>
                <a:ea typeface="微软雅黑"/>
              </a:rPr>
              <a:t>在类似的情形下的表现差不多。</a:t>
            </a:r>
            <a:r>
              <a:rPr b="0" lang="zh-CN" sz="2400" spc="-1" strike="noStrike">
                <a:solidFill>
                  <a:srgbClr val="404040"/>
                </a:solidFill>
                <a:uFill>
                  <a:solidFill>
                    <a:srgbClr val="ffffff"/>
                  </a:solidFill>
                </a:uFill>
                <a:latin typeface="微软雅黑"/>
                <a:ea typeface="微软雅黑"/>
              </a:rPr>
              <a:t>Kingma</a:t>
            </a:r>
            <a:r>
              <a:rPr b="0" lang="zh-CN" sz="2400" spc="-1" strike="noStrike">
                <a:solidFill>
                  <a:srgbClr val="404040"/>
                </a:solidFill>
                <a:uFill>
                  <a:solidFill>
                    <a:srgbClr val="ffffff"/>
                  </a:solidFill>
                </a:uFill>
                <a:latin typeface="微软雅黑"/>
                <a:ea typeface="微软雅黑"/>
              </a:rPr>
              <a:t>指出收益于偏差修正，</a:t>
            </a:r>
            <a:r>
              <a:rPr b="0" lang="zh-CN" sz="2400" spc="-1" strike="noStrike">
                <a:solidFill>
                  <a:srgbClr val="404040"/>
                </a:solidFill>
                <a:uFill>
                  <a:solidFill>
                    <a:srgbClr val="ffffff"/>
                  </a:solidFill>
                </a:uFill>
                <a:latin typeface="微软雅黑"/>
                <a:ea typeface="微软雅黑"/>
              </a:rPr>
              <a:t>Adam</a:t>
            </a:r>
            <a:r>
              <a:rPr b="0" lang="zh-CN" sz="2400" spc="-1" strike="noStrike">
                <a:solidFill>
                  <a:srgbClr val="404040"/>
                </a:solidFill>
                <a:uFill>
                  <a:solidFill>
                    <a:srgbClr val="ffffff"/>
                  </a:solidFill>
                </a:uFill>
                <a:latin typeface="微软雅黑"/>
                <a:ea typeface="微软雅黑"/>
              </a:rPr>
              <a:t>略优于</a:t>
            </a:r>
            <a:r>
              <a:rPr b="0" lang="zh-CN" sz="2400" spc="-1" strike="noStrike">
                <a:solidFill>
                  <a:srgbClr val="404040"/>
                </a:solidFill>
                <a:uFill>
                  <a:solidFill>
                    <a:srgbClr val="ffffff"/>
                  </a:solidFill>
                </a:uFill>
                <a:latin typeface="微软雅黑"/>
                <a:ea typeface="微软雅黑"/>
              </a:rPr>
              <a:t>RMSprop</a:t>
            </a:r>
            <a:r>
              <a:rPr b="0" lang="zh-CN" sz="2400" spc="-1" strike="noStrike">
                <a:solidFill>
                  <a:srgbClr val="404040"/>
                </a:solidFill>
                <a:uFill>
                  <a:solidFill>
                    <a:srgbClr val="ffffff"/>
                  </a:solidFill>
                </a:uFill>
                <a:latin typeface="微软雅黑"/>
                <a:ea typeface="微软雅黑"/>
              </a:rPr>
              <a:t>，因为其在接近收敛时梯度变得更加稀疏。因此，</a:t>
            </a:r>
            <a:r>
              <a:rPr b="0" lang="zh-CN" sz="2400" spc="-1" strike="noStrike">
                <a:solidFill>
                  <a:srgbClr val="404040"/>
                </a:solidFill>
                <a:uFill>
                  <a:solidFill>
                    <a:srgbClr val="ffffff"/>
                  </a:solidFill>
                </a:uFill>
                <a:latin typeface="微软雅黑"/>
                <a:ea typeface="微软雅黑"/>
              </a:rPr>
              <a:t>Adam</a:t>
            </a:r>
            <a:r>
              <a:rPr b="0" lang="zh-CN" sz="2400" spc="-1" strike="noStrike">
                <a:solidFill>
                  <a:srgbClr val="404040"/>
                </a:solidFill>
                <a:uFill>
                  <a:solidFill>
                    <a:srgbClr val="ffffff"/>
                  </a:solidFill>
                </a:uFill>
                <a:latin typeface="微软雅黑"/>
                <a:ea typeface="微软雅黑"/>
              </a:rPr>
              <a:t>可能是目前最好的</a:t>
            </a:r>
            <a:r>
              <a:rPr b="0" lang="zh-CN" sz="2400" spc="-1" strike="noStrike">
                <a:solidFill>
                  <a:srgbClr val="404040"/>
                </a:solidFill>
                <a:uFill>
                  <a:solidFill>
                    <a:srgbClr val="ffffff"/>
                  </a:solidFill>
                </a:uFill>
                <a:latin typeface="微软雅黑"/>
                <a:ea typeface="微软雅黑"/>
              </a:rPr>
              <a:t>SGD</a:t>
            </a:r>
            <a:r>
              <a:rPr b="0" lang="zh-CN" sz="2400" spc="-1" strike="noStrike">
                <a:solidFill>
                  <a:srgbClr val="404040"/>
                </a:solidFill>
                <a:uFill>
                  <a:solidFill>
                    <a:srgbClr val="ffffff"/>
                  </a:solidFill>
                </a:uFill>
                <a:latin typeface="微软雅黑"/>
                <a:ea typeface="微软雅黑"/>
              </a:rPr>
              <a:t>优化方法。 </a:t>
            </a:r>
            <a:endParaRPr b="0" lang="zh-CN" sz="3200" spc="-1" strike="noStrike">
              <a:solidFill>
                <a:srgbClr val="000000"/>
              </a:solidFill>
              <a:uFill>
                <a:solidFill>
                  <a:srgbClr val="ffffff"/>
                </a:solidFill>
              </a:uFill>
              <a:latin typeface="Calibri"/>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并行和分布式</a:t>
            </a:r>
            <a:endParaRPr b="0" lang="zh-CN" sz="1800" spc="-1" strike="noStrike">
              <a:solidFill>
                <a:srgbClr val="000000"/>
              </a:solidFill>
              <a:uFill>
                <a:solidFill>
                  <a:srgbClr val="ffffff"/>
                </a:solidFill>
              </a:uFill>
              <a:latin typeface="Calibri"/>
            </a:endParaRPr>
          </a:p>
        </p:txBody>
      </p:sp>
      <p:sp>
        <p:nvSpPr>
          <p:cNvPr id="138" name="TextShape 2"/>
          <p:cNvSpPr txBox="1"/>
          <p:nvPr/>
        </p:nvSpPr>
        <p:spPr>
          <a:xfrm>
            <a:off x="0" y="978480"/>
            <a:ext cx="9143640" cy="5879160"/>
          </a:xfrm>
          <a:prstGeom prst="rect">
            <a:avLst/>
          </a:prstGeom>
          <a:noFill/>
          <a:ln>
            <a:noFill/>
          </a:ln>
        </p:spPr>
        <p:txBody>
          <a:bodyPr/>
          <a:p>
            <a:pPr marL="343080" indent="-342720">
              <a:lnSpc>
                <a:spcPct val="17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Hogwild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r>
              <a:rPr b="0" lang="zh-CN" sz="2400" spc="-1" strike="noStrike" u="sng">
                <a:solidFill>
                  <a:srgbClr val="4040ff"/>
                </a:solidFill>
                <a:uFill>
                  <a:solidFill>
                    <a:srgbClr val="ffffff"/>
                  </a:solidFill>
                </a:uFill>
                <a:latin typeface="微软雅黑"/>
                <a:ea typeface="微软雅黑"/>
                <a:hlinkClick r:id="rId1"/>
              </a:rPr>
              <a:t>Niu</a:t>
            </a:r>
            <a:r>
              <a:rPr b="0" lang="zh-CN" sz="2400" spc="-1" strike="noStrike" u="sng">
                <a:solidFill>
                  <a:srgbClr val="4040ff"/>
                </a:solidFill>
                <a:uFill>
                  <a:solidFill>
                    <a:srgbClr val="ffffff"/>
                  </a:solidFill>
                </a:uFill>
                <a:latin typeface="微软雅黑"/>
                <a:ea typeface="微软雅黑"/>
                <a:hlinkClick r:id="rId2"/>
              </a:rPr>
              <a:t>[23]</a:t>
            </a:r>
            <a:r>
              <a:rPr b="0" lang="zh-CN" sz="2400" spc="-1" strike="noStrike">
                <a:solidFill>
                  <a:srgbClr val="404040"/>
                </a:solidFill>
                <a:uFill>
                  <a:solidFill>
                    <a:srgbClr val="ffffff"/>
                  </a:solidFill>
                </a:uFill>
                <a:latin typeface="微软雅黑"/>
                <a:ea typeface="微软雅黑"/>
              </a:rPr>
              <a:t>提出了被称为</a:t>
            </a:r>
            <a:r>
              <a:rPr b="0" lang="zh-CN" sz="2400" spc="-1" strike="noStrike">
                <a:solidFill>
                  <a:srgbClr val="404040"/>
                </a:solidFill>
                <a:uFill>
                  <a:solidFill>
                    <a:srgbClr val="ffffff"/>
                  </a:solidFill>
                </a:uFill>
                <a:latin typeface="微软雅黑"/>
                <a:ea typeface="微软雅黑"/>
              </a:rPr>
              <a:t>Hogwild</a:t>
            </a:r>
            <a:r>
              <a:rPr b="0" lang="zh-CN" sz="2400" spc="-1" strike="noStrike">
                <a:solidFill>
                  <a:srgbClr val="404040"/>
                </a:solidFill>
                <a:uFill>
                  <a:solidFill>
                    <a:srgbClr val="ffffff"/>
                  </a:solidFill>
                </a:uFill>
                <a:latin typeface="微软雅黑"/>
                <a:ea typeface="微软雅黑"/>
              </a:rPr>
              <a:t>的并行</a:t>
            </a:r>
            <a:r>
              <a:rPr b="0" lang="zh-CN" sz="2400" spc="-1" strike="noStrike">
                <a:solidFill>
                  <a:srgbClr val="404040"/>
                </a:solidFill>
                <a:uFill>
                  <a:solidFill>
                    <a:srgbClr val="ffffff"/>
                  </a:solidFill>
                </a:uFill>
                <a:latin typeface="微软雅黑"/>
                <a:ea typeface="微软雅黑"/>
              </a:rPr>
              <a:t>SGD</a:t>
            </a:r>
            <a:r>
              <a:rPr b="0" lang="zh-CN" sz="2400" spc="-1" strike="noStrike">
                <a:solidFill>
                  <a:srgbClr val="404040"/>
                </a:solidFill>
                <a:uFill>
                  <a:solidFill>
                    <a:srgbClr val="ffffff"/>
                  </a:solidFill>
                </a:uFill>
                <a:latin typeface="微软雅黑"/>
                <a:ea typeface="微软雅黑"/>
              </a:rPr>
              <a:t>方法。该方法在多个</a:t>
            </a:r>
            <a:r>
              <a:rPr b="0" lang="zh-CN" sz="2400" spc="-1" strike="noStrike">
                <a:solidFill>
                  <a:srgbClr val="404040"/>
                </a:solidFill>
                <a:uFill>
                  <a:solidFill>
                    <a:srgbClr val="ffffff"/>
                  </a:solidFill>
                </a:uFill>
                <a:latin typeface="微软雅黑"/>
                <a:ea typeface="微软雅黑"/>
              </a:rPr>
              <a:t>CPU</a:t>
            </a:r>
            <a:r>
              <a:rPr b="0" lang="zh-CN" sz="2400" spc="-1" strike="noStrike">
                <a:solidFill>
                  <a:srgbClr val="404040"/>
                </a:solidFill>
                <a:uFill>
                  <a:solidFill>
                    <a:srgbClr val="ffffff"/>
                  </a:solidFill>
                </a:uFill>
                <a:latin typeface="微软雅黑"/>
                <a:ea typeface="微软雅黑"/>
              </a:rPr>
              <a:t>时间进行并行。处理器通过共享内存来访问参数，并且这些参数不进行加锁。它为每一个</a:t>
            </a:r>
            <a:r>
              <a:rPr b="0" lang="zh-CN" sz="2400" spc="-1" strike="noStrike">
                <a:solidFill>
                  <a:srgbClr val="404040"/>
                </a:solidFill>
                <a:uFill>
                  <a:solidFill>
                    <a:srgbClr val="ffffff"/>
                  </a:solidFill>
                </a:uFill>
                <a:latin typeface="微软雅黑"/>
                <a:ea typeface="微软雅黑"/>
              </a:rPr>
              <a:t>cpu</a:t>
            </a:r>
            <a:r>
              <a:rPr b="0" lang="zh-CN" sz="2400" spc="-1" strike="noStrike">
                <a:solidFill>
                  <a:srgbClr val="404040"/>
                </a:solidFill>
                <a:uFill>
                  <a:solidFill>
                    <a:srgbClr val="ffffff"/>
                  </a:solidFill>
                </a:uFill>
                <a:latin typeface="微软雅黑"/>
                <a:ea typeface="微软雅黑"/>
              </a:rPr>
              <a:t>分配不重叠的一部分参数（分配互斥），每个</a:t>
            </a:r>
            <a:r>
              <a:rPr b="0" lang="zh-CN" sz="2400" spc="-1" strike="noStrike">
                <a:solidFill>
                  <a:srgbClr val="404040"/>
                </a:solidFill>
                <a:uFill>
                  <a:solidFill>
                    <a:srgbClr val="ffffff"/>
                  </a:solidFill>
                </a:uFill>
                <a:latin typeface="微软雅黑"/>
                <a:ea typeface="微软雅黑"/>
              </a:rPr>
              <a:t>cpu</a:t>
            </a:r>
            <a:r>
              <a:rPr b="0" lang="zh-CN" sz="2400" spc="-1" strike="noStrike">
                <a:solidFill>
                  <a:srgbClr val="404040"/>
                </a:solidFill>
                <a:uFill>
                  <a:solidFill>
                    <a:srgbClr val="ffffff"/>
                  </a:solidFill>
                </a:uFill>
                <a:latin typeface="微软雅黑"/>
                <a:ea typeface="微软雅黑"/>
              </a:rPr>
              <a:t>只更新其负责的参数。该方法只适合处理数据特征是稀疏的。该方法几乎可以达到一个最优的收敛速度，因为</a:t>
            </a:r>
            <a:r>
              <a:rPr b="0" lang="zh-CN" sz="2400" spc="-1" strike="noStrike">
                <a:solidFill>
                  <a:srgbClr val="404040"/>
                </a:solidFill>
                <a:uFill>
                  <a:solidFill>
                    <a:srgbClr val="ffffff"/>
                  </a:solidFill>
                </a:uFill>
                <a:latin typeface="微软雅黑"/>
                <a:ea typeface="微软雅黑"/>
              </a:rPr>
              <a:t>cpu</a:t>
            </a:r>
            <a:r>
              <a:rPr b="0" lang="zh-CN" sz="2400" spc="-1" strike="noStrike">
                <a:solidFill>
                  <a:srgbClr val="404040"/>
                </a:solidFill>
                <a:uFill>
                  <a:solidFill>
                    <a:srgbClr val="ffffff"/>
                  </a:solidFill>
                </a:uFill>
                <a:latin typeface="微软雅黑"/>
                <a:ea typeface="微软雅黑"/>
              </a:rPr>
              <a:t>之间不会进行相同信息重写。</a:t>
            </a:r>
            <a:endParaRPr b="0" lang="zh-CN" sz="3200" spc="-1" strike="noStrike">
              <a:solidFill>
                <a:srgbClr val="000000"/>
              </a:solidFill>
              <a:uFill>
                <a:solidFill>
                  <a:srgbClr val="ffffff"/>
                </a:solidFill>
              </a:uFill>
              <a:latin typeface="Calibri"/>
            </a:endParaRPr>
          </a:p>
          <a:p>
            <a:pPr marL="343080" indent="-342720">
              <a:lnSpc>
                <a:spcPct val="17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Downpour SGD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Downpour SGD</a:t>
            </a:r>
            <a:r>
              <a:rPr b="0" lang="zh-CN" sz="2400" spc="-1" strike="noStrike">
                <a:solidFill>
                  <a:srgbClr val="404040"/>
                </a:solidFill>
                <a:uFill>
                  <a:solidFill>
                    <a:srgbClr val="ffffff"/>
                  </a:solidFill>
                </a:uFill>
                <a:latin typeface="微软雅黑"/>
                <a:ea typeface="微软雅黑"/>
              </a:rPr>
              <a:t>是</a:t>
            </a:r>
            <a:r>
              <a:rPr b="0" lang="zh-CN" sz="2400" spc="-1" strike="noStrike" u="sng">
                <a:solidFill>
                  <a:srgbClr val="4040ff"/>
                </a:solidFill>
                <a:uFill>
                  <a:solidFill>
                    <a:srgbClr val="ffffff"/>
                  </a:solidFill>
                </a:uFill>
                <a:latin typeface="微软雅黑"/>
                <a:ea typeface="微软雅黑"/>
                <a:hlinkClick r:id="rId3"/>
              </a:rPr>
              <a:t>Dean[4]</a:t>
            </a:r>
            <a:r>
              <a:rPr b="0" lang="zh-CN" sz="2400" spc="-1" strike="noStrike">
                <a:solidFill>
                  <a:srgbClr val="404040"/>
                </a:solidFill>
                <a:uFill>
                  <a:solidFill>
                    <a:srgbClr val="ffffff"/>
                  </a:solidFill>
                </a:uFill>
                <a:latin typeface="微软雅黑"/>
                <a:ea typeface="微软雅黑"/>
              </a:rPr>
              <a:t>提出的在</a:t>
            </a:r>
            <a:r>
              <a:rPr b="0" lang="zh-CN" sz="2400" spc="-1" strike="noStrike">
                <a:solidFill>
                  <a:srgbClr val="404040"/>
                </a:solidFill>
                <a:uFill>
                  <a:solidFill>
                    <a:srgbClr val="ffffff"/>
                  </a:solidFill>
                </a:uFill>
                <a:latin typeface="微软雅黑"/>
                <a:ea typeface="微软雅黑"/>
              </a:rPr>
              <a:t>DistBelief(Google TensorFlow</a:t>
            </a:r>
            <a:r>
              <a:rPr b="0" lang="zh-CN" sz="2400" spc="-1" strike="noStrike">
                <a:solidFill>
                  <a:srgbClr val="404040"/>
                </a:solidFill>
                <a:uFill>
                  <a:solidFill>
                    <a:srgbClr val="ffffff"/>
                  </a:solidFill>
                </a:uFill>
                <a:latin typeface="微软雅黑"/>
                <a:ea typeface="微软雅黑"/>
              </a:rPr>
              <a:t>的前身</a:t>
            </a:r>
            <a:r>
              <a:rPr b="0" lang="zh-CN" sz="2400" spc="-1" strike="noStrike">
                <a:solidFill>
                  <a:srgbClr val="404040"/>
                </a:solidFill>
                <a:uFill>
                  <a:solidFill>
                    <a:srgbClr val="ffffff"/>
                  </a:solidFill>
                </a:uFill>
                <a:latin typeface="微软雅黑"/>
                <a:ea typeface="微软雅黑"/>
              </a:rPr>
              <a:t>)</a:t>
            </a:r>
            <a:r>
              <a:rPr b="0" lang="zh-CN" sz="2400" spc="-1" strike="noStrike">
                <a:solidFill>
                  <a:srgbClr val="404040"/>
                </a:solidFill>
                <a:uFill>
                  <a:solidFill>
                    <a:srgbClr val="ffffff"/>
                  </a:solidFill>
                </a:uFill>
                <a:latin typeface="微软雅黑"/>
                <a:ea typeface="微软雅黑"/>
              </a:rPr>
              <a:t>使用的</a:t>
            </a:r>
            <a:r>
              <a:rPr b="0" lang="zh-CN" sz="2400" spc="-1" strike="noStrike">
                <a:solidFill>
                  <a:srgbClr val="404040"/>
                </a:solidFill>
                <a:uFill>
                  <a:solidFill>
                    <a:srgbClr val="ffffff"/>
                  </a:solidFill>
                </a:uFill>
                <a:latin typeface="微软雅黑"/>
                <a:ea typeface="微软雅黑"/>
              </a:rPr>
              <a:t>SGD</a:t>
            </a:r>
            <a:r>
              <a:rPr b="0" lang="zh-CN" sz="2400" spc="-1" strike="noStrike">
                <a:solidFill>
                  <a:srgbClr val="404040"/>
                </a:solidFill>
                <a:uFill>
                  <a:solidFill>
                    <a:srgbClr val="ffffff"/>
                  </a:solidFill>
                </a:uFill>
                <a:latin typeface="微软雅黑"/>
                <a:ea typeface="微软雅黑"/>
              </a:rPr>
              <a:t>的一个异步变种。它在训练子集上训练同时多个模型副本。这些副本将各自的更新发送到参数服务器</a:t>
            </a:r>
            <a:r>
              <a:rPr b="0" lang="zh-CN" sz="2400" spc="-1" strike="noStrike">
                <a:solidFill>
                  <a:srgbClr val="404040"/>
                </a:solidFill>
                <a:uFill>
                  <a:solidFill>
                    <a:srgbClr val="ffffff"/>
                  </a:solidFill>
                </a:uFill>
                <a:latin typeface="微软雅黑"/>
                <a:ea typeface="微软雅黑"/>
              </a:rPr>
              <a:t>(PS,parameter server)</a:t>
            </a:r>
            <a:r>
              <a:rPr b="0" lang="zh-CN" sz="2400" spc="-1" strike="noStrike">
                <a:solidFill>
                  <a:srgbClr val="404040"/>
                </a:solidFill>
                <a:uFill>
                  <a:solidFill>
                    <a:srgbClr val="ffffff"/>
                  </a:solidFill>
                </a:uFill>
                <a:latin typeface="微软雅黑"/>
                <a:ea typeface="微软雅黑"/>
              </a:rPr>
              <a:t>，每个参数服务器只更新互斥的一部分参数，副本之间不会进行通信。因此可能会导致参数发散而不利于收敛。</a:t>
            </a:r>
            <a:endParaRPr b="0" lang="zh-CN" sz="3200" spc="-1" strike="noStrike">
              <a:solidFill>
                <a:srgbClr val="000000"/>
              </a:solidFill>
              <a:uFill>
                <a:solidFill>
                  <a:srgbClr val="ffffff"/>
                </a:solidFill>
              </a:uFill>
              <a:latin typeface="Calibri"/>
            </a:endParaRPr>
          </a:p>
          <a:p>
            <a:pPr marL="343080" indent="-342720">
              <a:lnSpc>
                <a:spcPct val="17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Delay-tolerant Algorithms for SGD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r>
              <a:rPr b="0" lang="zh-CN" sz="2400" spc="-1" strike="noStrike" u="sng">
                <a:solidFill>
                  <a:srgbClr val="4040ff"/>
                </a:solidFill>
                <a:uFill>
                  <a:solidFill>
                    <a:srgbClr val="ffffff"/>
                  </a:solidFill>
                </a:uFill>
                <a:latin typeface="微软雅黑"/>
                <a:ea typeface="微软雅黑"/>
                <a:hlinkClick r:id="rId4"/>
              </a:rPr>
              <a:t>McMahan</a:t>
            </a:r>
            <a:r>
              <a:rPr b="0" lang="zh-CN" sz="2400" spc="-1" strike="noStrike" u="sng">
                <a:solidFill>
                  <a:srgbClr val="4040ff"/>
                </a:solidFill>
                <a:uFill>
                  <a:solidFill>
                    <a:srgbClr val="ffffff"/>
                  </a:solidFill>
                </a:uFill>
                <a:latin typeface="微软雅黑"/>
                <a:ea typeface="微软雅黑"/>
                <a:hlinkClick r:id="rId5"/>
              </a:rPr>
              <a:t>与</a:t>
            </a:r>
            <a:r>
              <a:rPr b="0" lang="zh-CN" sz="2400" spc="-1" strike="noStrike" u="sng">
                <a:solidFill>
                  <a:srgbClr val="4040ff"/>
                </a:solidFill>
                <a:uFill>
                  <a:solidFill>
                    <a:srgbClr val="ffffff"/>
                  </a:solidFill>
                </a:uFill>
                <a:latin typeface="微软雅黑"/>
                <a:ea typeface="微软雅黑"/>
                <a:hlinkClick r:id="rId6"/>
              </a:rPr>
              <a:t>Streeter[12]</a:t>
            </a:r>
            <a:r>
              <a:rPr b="0" lang="zh-CN" sz="2400" spc="-1" strike="noStrike">
                <a:solidFill>
                  <a:srgbClr val="404040"/>
                </a:solidFill>
                <a:uFill>
                  <a:solidFill>
                    <a:srgbClr val="ffffff"/>
                  </a:solidFill>
                </a:uFill>
                <a:latin typeface="微软雅黑"/>
                <a:ea typeface="微软雅黑"/>
              </a:rPr>
              <a:t>扩展</a:t>
            </a:r>
            <a:r>
              <a:rPr b="0" lang="zh-CN" sz="2400" spc="-1" strike="noStrike">
                <a:solidFill>
                  <a:srgbClr val="404040"/>
                </a:solidFill>
                <a:uFill>
                  <a:solidFill>
                    <a:srgbClr val="ffffff"/>
                  </a:solidFill>
                </a:uFill>
                <a:latin typeface="微软雅黑"/>
                <a:ea typeface="微软雅黑"/>
              </a:rPr>
              <a:t>AdaGrad</a:t>
            </a:r>
            <a:r>
              <a:rPr b="0" lang="zh-CN" sz="2400" spc="-1" strike="noStrike">
                <a:solidFill>
                  <a:srgbClr val="404040"/>
                </a:solidFill>
                <a:uFill>
                  <a:solidFill>
                    <a:srgbClr val="ffffff"/>
                  </a:solidFill>
                </a:uFill>
                <a:latin typeface="微软雅黑"/>
                <a:ea typeface="微软雅黑"/>
              </a:rPr>
              <a:t>，通过开发延迟容忍算法</a:t>
            </a:r>
            <a:r>
              <a:rPr b="0" lang="zh-CN" sz="2400" spc="-1" strike="noStrike">
                <a:solidFill>
                  <a:srgbClr val="404040"/>
                </a:solidFill>
                <a:uFill>
                  <a:solidFill>
                    <a:srgbClr val="ffffff"/>
                  </a:solidFill>
                </a:uFill>
                <a:latin typeface="微软雅黑"/>
                <a:ea typeface="微软雅黑"/>
              </a:rPr>
              <a:t>(delay-tolerant algorithms)</a:t>
            </a:r>
            <a:r>
              <a:rPr b="0" lang="zh-CN" sz="2400" spc="-1" strike="noStrike">
                <a:solidFill>
                  <a:srgbClr val="404040"/>
                </a:solidFill>
                <a:uFill>
                  <a:solidFill>
                    <a:srgbClr val="ffffff"/>
                  </a:solidFill>
                </a:uFill>
                <a:latin typeface="微软雅黑"/>
                <a:ea typeface="微软雅黑"/>
              </a:rPr>
              <a:t>，该算法不仅自适应过去梯度，并且会更新延迟。该方法已经在实践中表明是有效的。</a:t>
            </a:r>
            <a:endParaRPr b="0" lang="zh-CN" sz="3200" spc="-1" strike="noStrike">
              <a:solidFill>
                <a:srgbClr val="000000"/>
              </a:solidFill>
              <a:uFill>
                <a:solidFill>
                  <a:srgbClr val="ffffff"/>
                </a:solidFill>
              </a:uFill>
              <a:latin typeface="Calibri"/>
            </a:endParaRPr>
          </a:p>
          <a:p>
            <a:pPr marL="343080" indent="-342720">
              <a:lnSpc>
                <a:spcPct val="17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TensorFlow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r>
              <a:rPr b="0" lang="zh-CN" sz="2400" spc="-1" strike="noStrike" u="sng">
                <a:solidFill>
                  <a:srgbClr val="4040ff"/>
                </a:solidFill>
                <a:uFill>
                  <a:solidFill>
                    <a:srgbClr val="ffffff"/>
                  </a:solidFill>
                </a:uFill>
                <a:latin typeface="微软雅黑"/>
                <a:ea typeface="微软雅黑"/>
                <a:hlinkClick r:id="rId7"/>
              </a:rPr>
              <a:t>TensorFlow</a:t>
            </a:r>
            <a:r>
              <a:rPr b="0" lang="zh-CN" sz="2400" spc="-1" strike="noStrike" u="sng">
                <a:solidFill>
                  <a:srgbClr val="4040ff"/>
                </a:solidFill>
                <a:uFill>
                  <a:solidFill>
                    <a:srgbClr val="ffffff"/>
                  </a:solidFill>
                </a:uFill>
                <a:latin typeface="微软雅黑"/>
                <a:ea typeface="微软雅黑"/>
                <a:hlinkClick r:id="rId8"/>
              </a:rPr>
              <a:t>[13]</a:t>
            </a:r>
            <a:r>
              <a:rPr b="0" lang="zh-CN" sz="2400" spc="-1" strike="noStrike">
                <a:solidFill>
                  <a:srgbClr val="404040"/>
                </a:solidFill>
                <a:uFill>
                  <a:solidFill>
                    <a:srgbClr val="ffffff"/>
                  </a:solidFill>
                </a:uFill>
                <a:latin typeface="微软雅黑"/>
                <a:ea typeface="微软雅黑"/>
              </a:rPr>
              <a:t>是</a:t>
            </a:r>
            <a:r>
              <a:rPr b="0" lang="zh-CN" sz="2400" spc="-1" strike="noStrike">
                <a:solidFill>
                  <a:srgbClr val="404040"/>
                </a:solidFill>
                <a:uFill>
                  <a:solidFill>
                    <a:srgbClr val="ffffff"/>
                  </a:solidFill>
                </a:uFill>
                <a:latin typeface="微软雅黑"/>
                <a:ea typeface="微软雅黑"/>
              </a:rPr>
              <a:t>Google</a:t>
            </a:r>
            <a:r>
              <a:rPr b="0" lang="zh-CN" sz="2400" spc="-1" strike="noStrike">
                <a:solidFill>
                  <a:srgbClr val="404040"/>
                </a:solidFill>
                <a:uFill>
                  <a:solidFill>
                    <a:srgbClr val="ffffff"/>
                  </a:solidFill>
                </a:uFill>
                <a:latin typeface="微软雅黑"/>
                <a:ea typeface="微软雅黑"/>
              </a:rPr>
              <a:t>开源的一个大规模机器学习库，它的前身是</a:t>
            </a:r>
            <a:r>
              <a:rPr b="0" lang="zh-CN" sz="2400" spc="-1" strike="noStrike">
                <a:solidFill>
                  <a:srgbClr val="404040"/>
                </a:solidFill>
                <a:uFill>
                  <a:solidFill>
                    <a:srgbClr val="ffffff"/>
                  </a:solidFill>
                </a:uFill>
                <a:latin typeface="微软雅黑"/>
                <a:ea typeface="微软雅黑"/>
              </a:rPr>
              <a:t>DistBelief</a:t>
            </a:r>
            <a:r>
              <a:rPr b="0" lang="zh-CN" sz="2400" spc="-1" strike="noStrike">
                <a:solidFill>
                  <a:srgbClr val="404040"/>
                </a:solidFill>
                <a:uFill>
                  <a:solidFill>
                    <a:srgbClr val="ffffff"/>
                  </a:solidFill>
                </a:uFill>
                <a:latin typeface="微软雅黑"/>
                <a:ea typeface="微软雅黑"/>
              </a:rPr>
              <a:t>。它已经在大量移动设备上或者大规模分布式集群中使用了，已经经过了实践检验。其分布式实现是基于图计算，它将图分割成多个子图，每个计算实体作为图中的一个计算节点，他们通过</a:t>
            </a:r>
            <a:r>
              <a:rPr b="0" lang="zh-CN" sz="2400" spc="-1" strike="noStrike">
                <a:solidFill>
                  <a:srgbClr val="404040"/>
                </a:solidFill>
                <a:uFill>
                  <a:solidFill>
                    <a:srgbClr val="ffffff"/>
                  </a:solidFill>
                </a:uFill>
                <a:latin typeface="微软雅黑"/>
                <a:ea typeface="微软雅黑"/>
              </a:rPr>
              <a:t>Rend/Receive</a:t>
            </a:r>
            <a:r>
              <a:rPr b="0" lang="zh-CN" sz="2400" spc="-1" strike="noStrike">
                <a:solidFill>
                  <a:srgbClr val="404040"/>
                </a:solidFill>
                <a:uFill>
                  <a:solidFill>
                    <a:srgbClr val="ffffff"/>
                  </a:solidFill>
                </a:uFill>
                <a:latin typeface="微软雅黑"/>
                <a:ea typeface="微软雅黑"/>
              </a:rPr>
              <a:t>来进行通信。具体参见</a:t>
            </a:r>
            <a:r>
              <a:rPr b="0" lang="zh-CN" sz="2400" spc="-1" strike="noStrike" u="sng">
                <a:solidFill>
                  <a:srgbClr val="4040ff"/>
                </a:solidFill>
                <a:uFill>
                  <a:solidFill>
                    <a:srgbClr val="ffffff"/>
                  </a:solidFill>
                </a:uFill>
                <a:latin typeface="微软雅黑"/>
                <a:ea typeface="微软雅黑"/>
                <a:hlinkClick r:id="rId9"/>
              </a:rPr>
              <a:t>这里</a:t>
            </a:r>
            <a:r>
              <a:rPr b="0" lang="zh-CN" sz="2400" spc="-1" strike="noStrike">
                <a:solidFill>
                  <a:srgbClr val="404040"/>
                </a:solidFill>
                <a:uFill>
                  <a:solidFill>
                    <a:srgbClr val="ffffff"/>
                  </a:solidFill>
                </a:uFill>
                <a:latin typeface="微软雅黑"/>
                <a:ea typeface="微软雅黑"/>
              </a:rPr>
              <a:t>。</a:t>
            </a:r>
            <a:endParaRPr b="0" lang="zh-CN" sz="3200" spc="-1" strike="noStrike">
              <a:solidFill>
                <a:srgbClr val="000000"/>
              </a:solidFill>
              <a:uFill>
                <a:solidFill>
                  <a:srgbClr val="ffffff"/>
                </a:solidFill>
              </a:uFill>
              <a:latin typeface="Calibri"/>
            </a:endParaRPr>
          </a:p>
          <a:p>
            <a:pPr marL="343080" indent="-342720">
              <a:lnSpc>
                <a:spcPct val="17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Elastic Averaging SGD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r>
              <a:rPr b="0" lang="zh-CN" sz="2400" spc="-1" strike="noStrike" u="sng">
                <a:solidFill>
                  <a:srgbClr val="4040ff"/>
                </a:solidFill>
                <a:uFill>
                  <a:solidFill>
                    <a:srgbClr val="ffffff"/>
                  </a:solidFill>
                </a:uFill>
                <a:latin typeface="微软雅黑"/>
                <a:ea typeface="微软雅黑"/>
                <a:hlinkClick r:id="rId10"/>
              </a:rPr>
              <a:t>Zhang</a:t>
            </a:r>
            <a:r>
              <a:rPr b="0" lang="zh-CN" sz="2400" spc="-1" strike="noStrike" u="sng">
                <a:solidFill>
                  <a:srgbClr val="4040ff"/>
                </a:solidFill>
                <a:uFill>
                  <a:solidFill>
                    <a:srgbClr val="ffffff"/>
                  </a:solidFill>
                </a:uFill>
                <a:latin typeface="微软雅黑"/>
                <a:ea typeface="微软雅黑"/>
                <a:hlinkClick r:id="rId11"/>
              </a:rPr>
              <a:t>等</a:t>
            </a:r>
            <a:r>
              <a:rPr b="0" lang="zh-CN" sz="2400" spc="-1" strike="noStrike" u="sng">
                <a:solidFill>
                  <a:srgbClr val="4040ff"/>
                </a:solidFill>
                <a:uFill>
                  <a:solidFill>
                    <a:srgbClr val="ffffff"/>
                  </a:solidFill>
                </a:uFill>
                <a:latin typeface="微软雅黑"/>
                <a:ea typeface="微软雅黑"/>
                <a:hlinkClick r:id="rId12"/>
              </a:rPr>
              <a:t>[14]</a:t>
            </a:r>
            <a:r>
              <a:rPr b="0" lang="zh-CN" sz="2400" spc="-1" strike="noStrike">
                <a:solidFill>
                  <a:srgbClr val="404040"/>
                </a:solidFill>
                <a:uFill>
                  <a:solidFill>
                    <a:srgbClr val="ffffff"/>
                  </a:solidFill>
                </a:uFill>
                <a:latin typeface="微软雅黑"/>
                <a:ea typeface="微软雅黑"/>
              </a:rPr>
              <a:t>提出</a:t>
            </a:r>
            <a:r>
              <a:rPr b="0" lang="zh-CN" sz="2400" spc="-1" strike="noStrike">
                <a:solidFill>
                  <a:srgbClr val="404040"/>
                </a:solidFill>
                <a:uFill>
                  <a:solidFill>
                    <a:srgbClr val="ffffff"/>
                  </a:solidFill>
                </a:uFill>
                <a:latin typeface="微软雅黑"/>
                <a:ea typeface="微软雅黑"/>
              </a:rPr>
              <a:t>Elastic Averaging SGD(EASGD)</a:t>
            </a:r>
            <a:r>
              <a:rPr b="0" lang="zh-CN" sz="2400" spc="-1" strike="noStrike">
                <a:solidFill>
                  <a:srgbClr val="404040"/>
                </a:solidFill>
                <a:uFill>
                  <a:solidFill>
                    <a:srgbClr val="ffffff"/>
                  </a:solidFill>
                </a:uFill>
                <a:latin typeface="微软雅黑"/>
                <a:ea typeface="微软雅黑"/>
              </a:rPr>
              <a:t>，它通过一个</a:t>
            </a:r>
            <a:r>
              <a:rPr b="0" lang="zh-CN" sz="2400" spc="-1" strike="noStrike">
                <a:solidFill>
                  <a:srgbClr val="404040"/>
                </a:solidFill>
                <a:uFill>
                  <a:solidFill>
                    <a:srgbClr val="ffffff"/>
                  </a:solidFill>
                </a:uFill>
                <a:latin typeface="微软雅黑"/>
                <a:ea typeface="微软雅黑"/>
              </a:rPr>
              <a:t>elastic force(</a:t>
            </a:r>
            <a:r>
              <a:rPr b="0" lang="zh-CN" sz="2400" spc="-1" strike="noStrike">
                <a:solidFill>
                  <a:srgbClr val="404040"/>
                </a:solidFill>
                <a:uFill>
                  <a:solidFill>
                    <a:srgbClr val="ffffff"/>
                  </a:solidFill>
                </a:uFill>
                <a:latin typeface="微软雅黑"/>
                <a:ea typeface="微软雅黑"/>
              </a:rPr>
              <a:t>存储参数的参数服务器中心）来连接每个</a:t>
            </a:r>
            <a:r>
              <a:rPr b="0" lang="zh-CN" sz="2400" spc="-1" strike="noStrike">
                <a:solidFill>
                  <a:srgbClr val="404040"/>
                </a:solidFill>
                <a:uFill>
                  <a:solidFill>
                    <a:srgbClr val="ffffff"/>
                  </a:solidFill>
                </a:uFill>
                <a:latin typeface="微软雅黑"/>
                <a:ea typeface="微软雅黑"/>
              </a:rPr>
              <a:t>work</a:t>
            </a:r>
            <a:r>
              <a:rPr b="0" lang="zh-CN" sz="2400" spc="-1" strike="noStrike">
                <a:solidFill>
                  <a:srgbClr val="404040"/>
                </a:solidFill>
                <a:uFill>
                  <a:solidFill>
                    <a:srgbClr val="ffffff"/>
                  </a:solidFill>
                </a:uFill>
                <a:latin typeface="微软雅黑"/>
                <a:ea typeface="微软雅黑"/>
              </a:rPr>
              <a:t>来进行参数异步更新。</a:t>
            </a:r>
            <a:endParaRPr b="0" lang="zh-CN" sz="3200" spc="-1" strike="noStrike">
              <a:solidFill>
                <a:srgbClr val="000000"/>
              </a:solidFill>
              <a:uFill>
                <a:solidFill>
                  <a:srgbClr val="ffffff"/>
                </a:solidFill>
              </a:uFill>
              <a:latin typeface="Calibri"/>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优化</a:t>
            </a:r>
            <a:r>
              <a:rPr b="1" lang="zh-CN" sz="2800" spc="-1" strike="noStrike">
                <a:solidFill>
                  <a:srgbClr val="0070c0"/>
                </a:solidFill>
                <a:uFill>
                  <a:solidFill>
                    <a:srgbClr val="ffffff"/>
                  </a:solidFill>
                </a:uFill>
                <a:latin typeface="微软雅黑"/>
                <a:ea typeface="微软雅黑"/>
              </a:rPr>
              <a:t>SGD</a:t>
            </a:r>
            <a:r>
              <a:rPr b="1" lang="zh-CN" sz="2800" spc="-1" strike="noStrike">
                <a:solidFill>
                  <a:srgbClr val="0070c0"/>
                </a:solidFill>
                <a:uFill>
                  <a:solidFill>
                    <a:srgbClr val="ffffff"/>
                  </a:solidFill>
                </a:uFill>
                <a:latin typeface="微软雅黑"/>
                <a:ea typeface="微软雅黑"/>
              </a:rPr>
              <a:t>的其他策略</a:t>
            </a:r>
            <a:endParaRPr b="0" lang="zh-CN" sz="1800" spc="-1" strike="noStrike">
              <a:solidFill>
                <a:srgbClr val="000000"/>
              </a:solidFill>
              <a:uFill>
                <a:solidFill>
                  <a:srgbClr val="ffffff"/>
                </a:solidFill>
              </a:uFill>
              <a:latin typeface="Calibri"/>
            </a:endParaRPr>
          </a:p>
        </p:txBody>
      </p:sp>
      <p:sp>
        <p:nvSpPr>
          <p:cNvPr id="140" name="TextShape 2"/>
          <p:cNvSpPr txBox="1"/>
          <p:nvPr/>
        </p:nvSpPr>
        <p:spPr>
          <a:xfrm>
            <a:off x="0" y="836640"/>
            <a:ext cx="9036000" cy="5879160"/>
          </a:xfrm>
          <a:prstGeom prst="rect">
            <a:avLst/>
          </a:prstGeom>
          <a:noFill/>
          <a:ln>
            <a:noFill/>
          </a:ln>
        </p:spPr>
        <p:txBody>
          <a:bodyPr/>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Shuffling and Curriculum Learning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为了使得学习过程更加无偏，应该在每次迭代中随机打乱训练集中的样本。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另一方面，在很多情况下，我们是逐步解决问题的，而将训练集按照某个有意义的顺序排列会提高模型的性能和</a:t>
            </a:r>
            <a:r>
              <a:rPr b="0" lang="zh-CN" sz="2400" spc="-1" strike="noStrike">
                <a:solidFill>
                  <a:srgbClr val="404040"/>
                </a:solidFill>
                <a:uFill>
                  <a:solidFill>
                    <a:srgbClr val="ffffff"/>
                  </a:solidFill>
                </a:uFill>
                <a:latin typeface="微软雅黑"/>
                <a:ea typeface="微软雅黑"/>
              </a:rPr>
              <a:t>SGD</a:t>
            </a:r>
            <a:r>
              <a:rPr b="0" lang="zh-CN" sz="2400" spc="-1" strike="noStrike">
                <a:solidFill>
                  <a:srgbClr val="404040"/>
                </a:solidFill>
                <a:uFill>
                  <a:solidFill>
                    <a:srgbClr val="ffffff"/>
                  </a:solidFill>
                </a:uFill>
                <a:latin typeface="微软雅黑"/>
                <a:ea typeface="微软雅黑"/>
              </a:rPr>
              <a:t>的收敛性，如何将训练集建立一个有意义的排列被称为</a:t>
            </a:r>
            <a:r>
              <a:rPr b="0" lang="zh-CN" sz="2400" spc="-1" strike="noStrike">
                <a:solidFill>
                  <a:srgbClr val="404040"/>
                </a:solidFill>
                <a:uFill>
                  <a:solidFill>
                    <a:srgbClr val="ffffff"/>
                  </a:solidFill>
                </a:uFill>
                <a:latin typeface="微软雅黑"/>
                <a:ea typeface="微软雅黑"/>
              </a:rPr>
              <a:t>Curriculum Learning</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Zaremba</a:t>
            </a:r>
            <a:r>
              <a:rPr b="0" lang="zh-CN" sz="2400" spc="-1" strike="noStrike">
                <a:solidFill>
                  <a:srgbClr val="404040"/>
                </a:solidFill>
                <a:uFill>
                  <a:solidFill>
                    <a:srgbClr val="ffffff"/>
                  </a:solidFill>
                </a:uFill>
                <a:latin typeface="微软雅黑"/>
                <a:ea typeface="微软雅黑"/>
              </a:rPr>
              <a:t>与</a:t>
            </a:r>
            <a:r>
              <a:rPr b="0" lang="zh-CN" sz="2400" spc="-1" strike="noStrike">
                <a:solidFill>
                  <a:srgbClr val="404040"/>
                </a:solidFill>
                <a:uFill>
                  <a:solidFill>
                    <a:srgbClr val="ffffff"/>
                  </a:solidFill>
                </a:uFill>
                <a:latin typeface="微软雅黑"/>
                <a:ea typeface="微软雅黑"/>
              </a:rPr>
              <a:t>Sutskever</a:t>
            </a:r>
            <a:r>
              <a:rPr b="0" lang="zh-CN" sz="2400" spc="-1" strike="noStrike">
                <a:solidFill>
                  <a:srgbClr val="404040"/>
                </a:solidFill>
                <a:uFill>
                  <a:solidFill>
                    <a:srgbClr val="ffffff"/>
                  </a:solidFill>
                </a:uFill>
                <a:latin typeface="微软雅黑"/>
                <a:ea typeface="微软雅黑"/>
              </a:rPr>
              <a:t>在使用</a:t>
            </a:r>
            <a:r>
              <a:rPr b="0" lang="zh-CN" sz="2400" spc="-1" strike="noStrike">
                <a:solidFill>
                  <a:srgbClr val="404040"/>
                </a:solidFill>
                <a:uFill>
                  <a:solidFill>
                    <a:srgbClr val="ffffff"/>
                  </a:solidFill>
                </a:uFill>
                <a:latin typeface="微软雅黑"/>
                <a:ea typeface="微软雅黑"/>
              </a:rPr>
              <a:t>Curriculum Learning</a:t>
            </a:r>
            <a:r>
              <a:rPr b="0" lang="zh-CN" sz="2400" spc="-1" strike="noStrike">
                <a:solidFill>
                  <a:srgbClr val="404040"/>
                </a:solidFill>
                <a:uFill>
                  <a:solidFill>
                    <a:srgbClr val="ffffff"/>
                  </a:solidFill>
                </a:uFill>
                <a:latin typeface="微软雅黑"/>
                <a:ea typeface="微软雅黑"/>
              </a:rPr>
              <a:t>来训练</a:t>
            </a:r>
            <a:r>
              <a:rPr b="0" lang="zh-CN" sz="2400" spc="-1" strike="noStrike">
                <a:solidFill>
                  <a:srgbClr val="404040"/>
                </a:solidFill>
                <a:uFill>
                  <a:solidFill>
                    <a:srgbClr val="ffffff"/>
                  </a:solidFill>
                </a:uFill>
                <a:latin typeface="微软雅黑"/>
                <a:ea typeface="微软雅黑"/>
              </a:rPr>
              <a:t>LSTMs</a:t>
            </a:r>
            <a:r>
              <a:rPr b="0" lang="zh-CN" sz="2400" spc="-1" strike="noStrike">
                <a:solidFill>
                  <a:srgbClr val="404040"/>
                </a:solidFill>
                <a:uFill>
                  <a:solidFill>
                    <a:srgbClr val="ffffff"/>
                  </a:solidFill>
                </a:uFill>
                <a:latin typeface="微软雅黑"/>
                <a:ea typeface="微软雅黑"/>
              </a:rPr>
              <a:t>以解决一些简单的问题中，表明一个相结合的策略或者混合策略比对训练集按照按照训练难度进行递增排序要好。</a:t>
            </a: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Batch normalization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为了方便训练，我们通常会对参数按照</a:t>
            </a:r>
            <a:r>
              <a:rPr b="0" lang="zh-CN" sz="2400" spc="-1" strike="noStrike">
                <a:solidFill>
                  <a:srgbClr val="404040"/>
                </a:solidFill>
                <a:uFill>
                  <a:solidFill>
                    <a:srgbClr val="ffffff"/>
                  </a:solidFill>
                </a:uFill>
                <a:latin typeface="微软雅黑"/>
                <a:ea typeface="微软雅黑"/>
              </a:rPr>
              <a:t>0</a:t>
            </a:r>
            <a:r>
              <a:rPr b="0" lang="zh-CN" sz="2400" spc="-1" strike="noStrike">
                <a:solidFill>
                  <a:srgbClr val="404040"/>
                </a:solidFill>
                <a:uFill>
                  <a:solidFill>
                    <a:srgbClr val="ffffff"/>
                  </a:solidFill>
                </a:uFill>
                <a:latin typeface="微软雅黑"/>
                <a:ea typeface="微软雅黑"/>
              </a:rPr>
              <a:t>均值</a:t>
            </a:r>
            <a:r>
              <a:rPr b="0" lang="zh-CN" sz="2400" spc="-1" strike="noStrike">
                <a:solidFill>
                  <a:srgbClr val="404040"/>
                </a:solidFill>
                <a:uFill>
                  <a:solidFill>
                    <a:srgbClr val="ffffff"/>
                  </a:solidFill>
                </a:uFill>
                <a:latin typeface="微软雅黑"/>
                <a:ea typeface="微软雅黑"/>
              </a:rPr>
              <a:t>1</a:t>
            </a:r>
            <a:r>
              <a:rPr b="0" lang="zh-CN" sz="2400" spc="-1" strike="noStrike">
                <a:solidFill>
                  <a:srgbClr val="404040"/>
                </a:solidFill>
                <a:uFill>
                  <a:solidFill>
                    <a:srgbClr val="ffffff"/>
                  </a:solidFill>
                </a:uFill>
                <a:latin typeface="微软雅黑"/>
                <a:ea typeface="微软雅黑"/>
              </a:rPr>
              <a:t>方差进行初始化，随着不断训练，参数得到不同程度的更新，这样这些参数会失去</a:t>
            </a:r>
            <a:r>
              <a:rPr b="0" lang="zh-CN" sz="2400" spc="-1" strike="noStrike">
                <a:solidFill>
                  <a:srgbClr val="404040"/>
                </a:solidFill>
                <a:uFill>
                  <a:solidFill>
                    <a:srgbClr val="ffffff"/>
                  </a:solidFill>
                </a:uFill>
                <a:latin typeface="微软雅黑"/>
                <a:ea typeface="微软雅黑"/>
              </a:rPr>
              <a:t>0</a:t>
            </a:r>
            <a:r>
              <a:rPr b="0" lang="zh-CN" sz="2400" spc="-1" strike="noStrike">
                <a:solidFill>
                  <a:srgbClr val="404040"/>
                </a:solidFill>
                <a:uFill>
                  <a:solidFill>
                    <a:srgbClr val="ffffff"/>
                  </a:solidFill>
                </a:uFill>
                <a:latin typeface="微软雅黑"/>
                <a:ea typeface="微软雅黑"/>
              </a:rPr>
              <a:t>均值</a:t>
            </a:r>
            <a:r>
              <a:rPr b="0" lang="zh-CN" sz="2400" spc="-1" strike="noStrike">
                <a:solidFill>
                  <a:srgbClr val="404040"/>
                </a:solidFill>
                <a:uFill>
                  <a:solidFill>
                    <a:srgbClr val="ffffff"/>
                  </a:solidFill>
                </a:uFill>
                <a:latin typeface="微软雅黑"/>
                <a:ea typeface="微软雅黑"/>
              </a:rPr>
              <a:t>1</a:t>
            </a:r>
            <a:r>
              <a:rPr b="0" lang="zh-CN" sz="2400" spc="-1" strike="noStrike">
                <a:solidFill>
                  <a:srgbClr val="404040"/>
                </a:solidFill>
                <a:uFill>
                  <a:solidFill>
                    <a:srgbClr val="ffffff"/>
                  </a:solidFill>
                </a:uFill>
                <a:latin typeface="微软雅黑"/>
                <a:ea typeface="微软雅黑"/>
              </a:rPr>
              <a:t>方差的分布属性，这样会降低训练速度和放大参数变化随着网络结构的加深。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Batch normalization</a:t>
            </a:r>
            <a:r>
              <a:rPr b="0" lang="zh-CN" sz="2400" spc="-1" strike="noStrike">
                <a:solidFill>
                  <a:srgbClr val="404040"/>
                </a:solidFill>
                <a:uFill>
                  <a:solidFill>
                    <a:srgbClr val="ffffff"/>
                  </a:solidFill>
                </a:uFill>
                <a:latin typeface="微软雅黑"/>
                <a:ea typeface="微软雅黑"/>
              </a:rPr>
              <a:t>在每次</a:t>
            </a:r>
            <a:r>
              <a:rPr b="0" lang="zh-CN" sz="2400" spc="-1" strike="noStrike">
                <a:solidFill>
                  <a:srgbClr val="404040"/>
                </a:solidFill>
                <a:uFill>
                  <a:solidFill>
                    <a:srgbClr val="ffffff"/>
                  </a:solidFill>
                </a:uFill>
                <a:latin typeface="微软雅黑"/>
                <a:ea typeface="微软雅黑"/>
              </a:rPr>
              <a:t>mini-batch</a:t>
            </a:r>
            <a:r>
              <a:rPr b="0" lang="zh-CN" sz="2400" spc="-1" strike="noStrike">
                <a:solidFill>
                  <a:srgbClr val="404040"/>
                </a:solidFill>
                <a:uFill>
                  <a:solidFill>
                    <a:srgbClr val="ffffff"/>
                  </a:solidFill>
                </a:uFill>
                <a:latin typeface="微软雅黑"/>
                <a:ea typeface="微软雅黑"/>
              </a:rPr>
              <a:t>反向传播之后重新对参数进行</a:t>
            </a:r>
            <a:r>
              <a:rPr b="0" lang="zh-CN" sz="2400" spc="-1" strike="noStrike">
                <a:solidFill>
                  <a:srgbClr val="404040"/>
                </a:solidFill>
                <a:uFill>
                  <a:solidFill>
                    <a:srgbClr val="ffffff"/>
                  </a:solidFill>
                </a:uFill>
                <a:latin typeface="微软雅黑"/>
                <a:ea typeface="微软雅黑"/>
              </a:rPr>
              <a:t>0</a:t>
            </a:r>
            <a:r>
              <a:rPr b="0" lang="zh-CN" sz="2400" spc="-1" strike="noStrike">
                <a:solidFill>
                  <a:srgbClr val="404040"/>
                </a:solidFill>
                <a:uFill>
                  <a:solidFill>
                    <a:srgbClr val="ffffff"/>
                  </a:solidFill>
                </a:uFill>
                <a:latin typeface="微软雅黑"/>
                <a:ea typeface="微软雅黑"/>
              </a:rPr>
              <a:t>均值</a:t>
            </a:r>
            <a:r>
              <a:rPr b="0" lang="zh-CN" sz="2400" spc="-1" strike="noStrike">
                <a:solidFill>
                  <a:srgbClr val="404040"/>
                </a:solidFill>
                <a:uFill>
                  <a:solidFill>
                    <a:srgbClr val="ffffff"/>
                  </a:solidFill>
                </a:uFill>
                <a:latin typeface="微软雅黑"/>
                <a:ea typeface="微软雅黑"/>
              </a:rPr>
              <a:t>1</a:t>
            </a:r>
            <a:r>
              <a:rPr b="0" lang="zh-CN" sz="2400" spc="-1" strike="noStrike">
                <a:solidFill>
                  <a:srgbClr val="404040"/>
                </a:solidFill>
                <a:uFill>
                  <a:solidFill>
                    <a:srgbClr val="ffffff"/>
                  </a:solidFill>
                </a:uFill>
                <a:latin typeface="微软雅黑"/>
                <a:ea typeface="微软雅黑"/>
              </a:rPr>
              <a:t>方差标准化。这样可以使用更大的学习速率，以及花费更少的精力在参数初始化点上。</a:t>
            </a:r>
            <a:r>
              <a:rPr b="0" lang="zh-CN" sz="2400" spc="-1" strike="noStrike">
                <a:solidFill>
                  <a:srgbClr val="404040"/>
                </a:solidFill>
                <a:uFill>
                  <a:solidFill>
                    <a:srgbClr val="ffffff"/>
                  </a:solidFill>
                </a:uFill>
                <a:latin typeface="微软雅黑"/>
                <a:ea typeface="微软雅黑"/>
              </a:rPr>
              <a:t>Batch normalization</a:t>
            </a:r>
            <a:r>
              <a:rPr b="0" lang="zh-CN" sz="2400" spc="-1" strike="noStrike">
                <a:solidFill>
                  <a:srgbClr val="404040"/>
                </a:solidFill>
                <a:uFill>
                  <a:solidFill>
                    <a:srgbClr val="ffffff"/>
                  </a:solidFill>
                </a:uFill>
                <a:latin typeface="微软雅黑"/>
                <a:ea typeface="微软雅黑"/>
              </a:rPr>
              <a:t>充当着正则化、减少甚至消除掉</a:t>
            </a:r>
            <a:r>
              <a:rPr b="0" lang="zh-CN" sz="2400" spc="-1" strike="noStrike">
                <a:solidFill>
                  <a:srgbClr val="404040"/>
                </a:solidFill>
                <a:uFill>
                  <a:solidFill>
                    <a:srgbClr val="ffffff"/>
                  </a:solidFill>
                </a:uFill>
                <a:latin typeface="微软雅黑"/>
                <a:ea typeface="微软雅黑"/>
              </a:rPr>
              <a:t>Dropout</a:t>
            </a:r>
            <a:r>
              <a:rPr b="0" lang="zh-CN" sz="2400" spc="-1" strike="noStrike">
                <a:solidFill>
                  <a:srgbClr val="404040"/>
                </a:solidFill>
                <a:uFill>
                  <a:solidFill>
                    <a:srgbClr val="ffffff"/>
                  </a:solidFill>
                </a:uFill>
                <a:latin typeface="微软雅黑"/>
                <a:ea typeface="微软雅黑"/>
              </a:rPr>
              <a:t>的必要性。</a:t>
            </a: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Early stopping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在验证集上如果连续的多次迭代过程中损失函数不再显著地降低，那么应该提前结束训练，详细参见</a:t>
            </a:r>
            <a:r>
              <a:rPr b="0" lang="zh-CN" sz="2400" spc="-1" strike="noStrike" u="sng">
                <a:solidFill>
                  <a:srgbClr val="4040ff"/>
                </a:solidFill>
                <a:uFill>
                  <a:solidFill>
                    <a:srgbClr val="ffffff"/>
                  </a:solidFill>
                </a:uFill>
                <a:latin typeface="微软雅黑"/>
                <a:ea typeface="微软雅黑"/>
                <a:hlinkClick r:id="rId1"/>
              </a:rPr>
              <a:t>NIPS 2015 Tutorial slides</a:t>
            </a:r>
            <a:r>
              <a:rPr b="0" lang="zh-CN" sz="2400" spc="-1" strike="noStrike">
                <a:solidFill>
                  <a:srgbClr val="404040"/>
                </a:solidFill>
                <a:uFill>
                  <a:solidFill>
                    <a:srgbClr val="ffffff"/>
                  </a:solidFill>
                </a:uFill>
                <a:latin typeface="微软雅黑"/>
                <a:ea typeface="微软雅黑"/>
              </a:rPr>
              <a:t>，或者参见</a:t>
            </a:r>
            <a:r>
              <a:rPr b="0" lang="zh-CN" sz="2400" spc="-1" strike="noStrike" u="sng">
                <a:solidFill>
                  <a:srgbClr val="4040ff"/>
                </a:solidFill>
                <a:uFill>
                  <a:solidFill>
                    <a:srgbClr val="ffffff"/>
                  </a:solidFill>
                </a:uFill>
                <a:latin typeface="微软雅黑"/>
                <a:ea typeface="微软雅黑"/>
                <a:hlinkClick r:id="rId2"/>
              </a:rPr>
              <a:t>防止过拟合的一些方法</a:t>
            </a:r>
            <a:r>
              <a:rPr b="0" lang="zh-CN" sz="2400" spc="-1" strike="noStrike">
                <a:solidFill>
                  <a:srgbClr val="404040"/>
                </a:solidFill>
                <a:uFill>
                  <a:solidFill>
                    <a:srgbClr val="ffffff"/>
                  </a:solidFill>
                </a:uFill>
                <a:latin typeface="微软雅黑"/>
                <a:ea typeface="微软雅黑"/>
              </a:rPr>
              <a:t>。</a:t>
            </a: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Gradient noise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Gradient noise</a:t>
            </a:r>
            <a:r>
              <a:rPr b="0" lang="zh-CN" sz="2400" spc="-1" strike="noStrike">
                <a:solidFill>
                  <a:srgbClr val="404040"/>
                </a:solidFill>
                <a:uFill>
                  <a:solidFill>
                    <a:srgbClr val="ffffff"/>
                  </a:solidFill>
                </a:uFill>
                <a:latin typeface="微软雅黑"/>
                <a:ea typeface="微软雅黑"/>
              </a:rPr>
              <a:t>即在每次迭代计算梯度中加上一个高斯分布</a:t>
            </a:r>
            <a:r>
              <a:rPr b="0" lang="zh-CN" sz="2400" spc="-1" strike="noStrike">
                <a:solidFill>
                  <a:srgbClr val="404040"/>
                </a:solidFill>
                <a:uFill>
                  <a:solidFill>
                    <a:srgbClr val="ffffff"/>
                  </a:solidFill>
                </a:uFill>
                <a:latin typeface="微软雅黑"/>
                <a:ea typeface="微软雅黑"/>
              </a:rPr>
              <a:t>N(0,σ2t)N(0,σt2)</a:t>
            </a:r>
            <a:r>
              <a:rPr b="0" lang="zh-CN" sz="2400" spc="-1" strike="noStrike">
                <a:solidFill>
                  <a:srgbClr val="404040"/>
                </a:solidFill>
                <a:uFill>
                  <a:solidFill>
                    <a:srgbClr val="ffffff"/>
                  </a:solidFill>
                </a:uFill>
                <a:latin typeface="微软雅黑"/>
                <a:ea typeface="微软雅黑"/>
              </a:rPr>
              <a:t>的随机误差，即</a:t>
            </a: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目录</a:t>
            </a:r>
            <a:endParaRPr b="0" lang="zh-CN" sz="1800" spc="-1" strike="noStrike">
              <a:solidFill>
                <a:srgbClr val="000000"/>
              </a:solidFill>
              <a:uFill>
                <a:solidFill>
                  <a:srgbClr val="ffffff"/>
                </a:solidFill>
              </a:uFill>
              <a:latin typeface="Calibri"/>
            </a:endParaRPr>
          </a:p>
        </p:txBody>
      </p:sp>
      <p:sp>
        <p:nvSpPr>
          <p:cNvPr id="81" name="CustomShape 2"/>
          <p:cNvSpPr/>
          <p:nvPr/>
        </p:nvSpPr>
        <p:spPr>
          <a:xfrm>
            <a:off x="-3628080" y="130320"/>
            <a:ext cx="7175880" cy="7175880"/>
          </a:xfrm>
          <a:prstGeom prst="blockArc">
            <a:avLst>
              <a:gd name="adj1" fmla="val 18900000"/>
              <a:gd name="adj2" fmla="val 2700000"/>
              <a:gd name="adj3" fmla="val 301"/>
            </a:avLst>
          </a:prstGeom>
          <a:noFill/>
          <a:ln>
            <a:solidFill>
              <a:schemeClr val="accent1">
                <a:shade val="60000"/>
                <a:hueOff val="0"/>
                <a:satOff val="0"/>
                <a:lumOff val="0"/>
                <a:alphaOff val="0"/>
              </a:schemeClr>
            </a:solidFill>
            <a:round/>
          </a:ln>
        </p:spPr>
        <p:style>
          <a:lnRef idx="2"/>
          <a:fillRef idx="0"/>
          <a:effectRef idx="0"/>
          <a:fontRef idx="minor"/>
        </p:style>
      </p:sp>
      <p:sp>
        <p:nvSpPr>
          <p:cNvPr id="82" name="CustomShape 3"/>
          <p:cNvSpPr/>
          <p:nvPr/>
        </p:nvSpPr>
        <p:spPr>
          <a:xfrm>
            <a:off x="2827800" y="1333440"/>
            <a:ext cx="3840480" cy="560880"/>
          </a:xfrm>
          <a:prstGeom prst="rect">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445680" rIns="55800" tIns="55800" bIns="55800" anchor="ctr"/>
          <a:p>
            <a:pPr>
              <a:lnSpc>
                <a:spcPct val="90000"/>
              </a:lnSpc>
            </a:pPr>
            <a:r>
              <a:rPr b="0" lang="en-US" sz="2200" spc="-1" strike="noStrike">
                <a:solidFill>
                  <a:srgbClr val="ffffff"/>
                </a:solidFill>
                <a:uFill>
                  <a:solidFill>
                    <a:srgbClr val="ffffff"/>
                  </a:solidFill>
                </a:uFill>
                <a:latin typeface="Calibri"/>
              </a:rPr>
              <a:t>简介</a:t>
            </a:r>
            <a:endParaRPr b="0" lang="en-US" sz="1800" spc="-1" strike="noStrike">
              <a:solidFill>
                <a:srgbClr val="000000"/>
              </a:solidFill>
              <a:uFill>
                <a:solidFill>
                  <a:srgbClr val="ffffff"/>
                </a:solidFill>
              </a:uFill>
              <a:latin typeface="Arial"/>
            </a:endParaRPr>
          </a:p>
        </p:txBody>
      </p:sp>
      <p:sp>
        <p:nvSpPr>
          <p:cNvPr id="83" name="CustomShape 4"/>
          <p:cNvSpPr/>
          <p:nvPr/>
        </p:nvSpPr>
        <p:spPr>
          <a:xfrm>
            <a:off x="2476800" y="1263240"/>
            <a:ext cx="701280" cy="701280"/>
          </a:xfrm>
          <a:prstGeom prst="ellipse">
            <a:avLst/>
          </a:prstGeom>
          <a:solidFill>
            <a:schemeClr val="lt1">
              <a:hueOff val="0"/>
              <a:satOff val="0"/>
              <a:lumOff val="0"/>
              <a:alphaOff val="0"/>
            </a:schemeClr>
          </a:solidFill>
          <a:ln>
            <a:solidFill>
              <a:schemeClr val="accent1">
                <a:hueOff val="0"/>
                <a:satOff val="0"/>
                <a:lumOff val="0"/>
                <a:alphaOff val="0"/>
              </a:schemeClr>
            </a:solidFill>
            <a:round/>
          </a:ln>
        </p:spPr>
        <p:style>
          <a:lnRef idx="2"/>
          <a:fillRef idx="0"/>
          <a:effectRef idx="0"/>
          <a:fontRef idx="minor"/>
        </p:style>
      </p:sp>
      <p:sp>
        <p:nvSpPr>
          <p:cNvPr id="84" name="CustomShape 5"/>
          <p:cNvSpPr/>
          <p:nvPr/>
        </p:nvSpPr>
        <p:spPr>
          <a:xfrm>
            <a:off x="3289320" y="2175480"/>
            <a:ext cx="3378600" cy="560880"/>
          </a:xfrm>
          <a:prstGeom prst="rect">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445680" rIns="55800" tIns="55800" bIns="55800" anchor="ctr"/>
          <a:p>
            <a:pPr>
              <a:lnSpc>
                <a:spcPct val="90000"/>
              </a:lnSpc>
            </a:pPr>
            <a:r>
              <a:rPr b="0" lang="en-US" sz="2200" spc="-1" strike="noStrike">
                <a:solidFill>
                  <a:srgbClr val="ffffff"/>
                </a:solidFill>
                <a:uFill>
                  <a:solidFill>
                    <a:srgbClr val="ffffff"/>
                  </a:solidFill>
                </a:uFill>
                <a:latin typeface="Calibri"/>
              </a:rPr>
              <a:t>梯度下降法的变形形式</a:t>
            </a:r>
            <a:endParaRPr b="0" lang="en-US" sz="1800" spc="-1" strike="noStrike">
              <a:solidFill>
                <a:srgbClr val="000000"/>
              </a:solidFill>
              <a:uFill>
                <a:solidFill>
                  <a:srgbClr val="ffffff"/>
                </a:solidFill>
              </a:uFill>
              <a:latin typeface="Arial"/>
            </a:endParaRPr>
          </a:p>
        </p:txBody>
      </p:sp>
      <p:sp>
        <p:nvSpPr>
          <p:cNvPr id="85" name="CustomShape 6"/>
          <p:cNvSpPr/>
          <p:nvPr/>
        </p:nvSpPr>
        <p:spPr>
          <a:xfrm>
            <a:off x="2938680" y="2105280"/>
            <a:ext cx="701280" cy="701280"/>
          </a:xfrm>
          <a:prstGeom prst="ellipse">
            <a:avLst/>
          </a:prstGeom>
          <a:solidFill>
            <a:schemeClr val="lt1">
              <a:hueOff val="0"/>
              <a:satOff val="0"/>
              <a:lumOff val="0"/>
              <a:alphaOff val="0"/>
            </a:schemeClr>
          </a:solidFill>
          <a:ln>
            <a:solidFill>
              <a:schemeClr val="accent1">
                <a:hueOff val="0"/>
                <a:satOff val="0"/>
                <a:lumOff val="0"/>
                <a:alphaOff val="0"/>
              </a:schemeClr>
            </a:solidFill>
            <a:round/>
          </a:ln>
        </p:spPr>
        <p:style>
          <a:lnRef idx="2"/>
          <a:fillRef idx="0"/>
          <a:effectRef idx="0"/>
          <a:fontRef idx="minor"/>
        </p:style>
      </p:sp>
      <p:sp>
        <p:nvSpPr>
          <p:cNvPr id="86" name="CustomShape 7"/>
          <p:cNvSpPr/>
          <p:nvPr/>
        </p:nvSpPr>
        <p:spPr>
          <a:xfrm>
            <a:off x="3500640" y="3017160"/>
            <a:ext cx="3167640" cy="560880"/>
          </a:xfrm>
          <a:prstGeom prst="rect">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445680" rIns="55800" tIns="55800" bIns="55800" anchor="ctr"/>
          <a:p>
            <a:pPr>
              <a:lnSpc>
                <a:spcPct val="90000"/>
              </a:lnSpc>
            </a:pPr>
            <a:r>
              <a:rPr b="0" lang="en-US" sz="2200" spc="-1" strike="noStrike">
                <a:solidFill>
                  <a:srgbClr val="ffffff"/>
                </a:solidFill>
                <a:uFill>
                  <a:solidFill>
                    <a:srgbClr val="ffffff"/>
                  </a:solidFill>
                </a:uFill>
                <a:latin typeface="Calibri"/>
              </a:rPr>
              <a:t>挑战</a:t>
            </a:r>
            <a:endParaRPr b="0" lang="en-US" sz="1800" spc="-1" strike="noStrike">
              <a:solidFill>
                <a:srgbClr val="000000"/>
              </a:solidFill>
              <a:uFill>
                <a:solidFill>
                  <a:srgbClr val="ffffff"/>
                </a:solidFill>
              </a:uFill>
              <a:latin typeface="Arial"/>
            </a:endParaRPr>
          </a:p>
        </p:txBody>
      </p:sp>
      <p:sp>
        <p:nvSpPr>
          <p:cNvPr id="87" name="CustomShape 8"/>
          <p:cNvSpPr/>
          <p:nvPr/>
        </p:nvSpPr>
        <p:spPr>
          <a:xfrm>
            <a:off x="3149640" y="2946960"/>
            <a:ext cx="701280" cy="701280"/>
          </a:xfrm>
          <a:prstGeom prst="ellipse">
            <a:avLst/>
          </a:prstGeom>
          <a:solidFill>
            <a:schemeClr val="lt1">
              <a:hueOff val="0"/>
              <a:satOff val="0"/>
              <a:lumOff val="0"/>
              <a:alphaOff val="0"/>
            </a:schemeClr>
          </a:solidFill>
          <a:ln>
            <a:solidFill>
              <a:schemeClr val="accent1">
                <a:hueOff val="0"/>
                <a:satOff val="0"/>
                <a:lumOff val="0"/>
                <a:alphaOff val="0"/>
              </a:schemeClr>
            </a:solidFill>
            <a:round/>
          </a:ln>
        </p:spPr>
        <p:style>
          <a:lnRef idx="2"/>
          <a:fillRef idx="0"/>
          <a:effectRef idx="0"/>
          <a:fontRef idx="minor"/>
        </p:style>
      </p:sp>
      <p:sp>
        <p:nvSpPr>
          <p:cNvPr id="88" name="CustomShape 9"/>
          <p:cNvSpPr/>
          <p:nvPr/>
        </p:nvSpPr>
        <p:spPr>
          <a:xfrm>
            <a:off x="3500640" y="3858480"/>
            <a:ext cx="3167640" cy="560880"/>
          </a:xfrm>
          <a:prstGeom prst="rect">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445680" rIns="55800" tIns="55800" bIns="55800" anchor="ctr"/>
          <a:p>
            <a:pPr>
              <a:lnSpc>
                <a:spcPct val="90000"/>
              </a:lnSpc>
            </a:pPr>
            <a:r>
              <a:rPr b="0" lang="en-US" sz="2200" spc="-1" strike="noStrike">
                <a:solidFill>
                  <a:srgbClr val="ffffff"/>
                </a:solidFill>
                <a:uFill>
                  <a:solidFill>
                    <a:srgbClr val="ffffff"/>
                  </a:solidFill>
                </a:uFill>
                <a:latin typeface="Calibri"/>
              </a:rPr>
              <a:t>梯度下降优化算法</a:t>
            </a:r>
            <a:endParaRPr b="0" lang="en-US" sz="1800" spc="-1" strike="noStrike">
              <a:solidFill>
                <a:srgbClr val="000000"/>
              </a:solidFill>
              <a:uFill>
                <a:solidFill>
                  <a:srgbClr val="ffffff"/>
                </a:solidFill>
              </a:uFill>
              <a:latin typeface="Arial"/>
            </a:endParaRPr>
          </a:p>
        </p:txBody>
      </p:sp>
      <p:sp>
        <p:nvSpPr>
          <p:cNvPr id="89" name="CustomShape 10"/>
          <p:cNvSpPr/>
          <p:nvPr/>
        </p:nvSpPr>
        <p:spPr>
          <a:xfrm>
            <a:off x="3149640" y="3788280"/>
            <a:ext cx="701280" cy="701280"/>
          </a:xfrm>
          <a:prstGeom prst="ellipse">
            <a:avLst/>
          </a:prstGeom>
          <a:solidFill>
            <a:schemeClr val="lt1">
              <a:hueOff val="0"/>
              <a:satOff val="0"/>
              <a:lumOff val="0"/>
              <a:alphaOff val="0"/>
            </a:schemeClr>
          </a:solidFill>
          <a:ln>
            <a:solidFill>
              <a:schemeClr val="accent1">
                <a:hueOff val="0"/>
                <a:satOff val="0"/>
                <a:lumOff val="0"/>
                <a:alphaOff val="0"/>
              </a:schemeClr>
            </a:solidFill>
            <a:round/>
          </a:ln>
        </p:spPr>
        <p:style>
          <a:lnRef idx="2"/>
          <a:fillRef idx="0"/>
          <a:effectRef idx="0"/>
          <a:fontRef idx="minor"/>
        </p:style>
      </p:sp>
      <p:sp>
        <p:nvSpPr>
          <p:cNvPr id="90" name="CustomShape 11"/>
          <p:cNvSpPr/>
          <p:nvPr/>
        </p:nvSpPr>
        <p:spPr>
          <a:xfrm>
            <a:off x="3289320" y="4700160"/>
            <a:ext cx="3378600" cy="560880"/>
          </a:xfrm>
          <a:prstGeom prst="rect">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445680" rIns="55800" tIns="55800" bIns="55800" anchor="ctr"/>
          <a:p>
            <a:pPr>
              <a:lnSpc>
                <a:spcPct val="90000"/>
              </a:lnSpc>
            </a:pPr>
            <a:r>
              <a:rPr b="0" lang="en-US" sz="2200" spc="-1" strike="noStrike">
                <a:solidFill>
                  <a:srgbClr val="ffffff"/>
                </a:solidFill>
                <a:uFill>
                  <a:solidFill>
                    <a:srgbClr val="ffffff"/>
                  </a:solidFill>
                </a:uFill>
                <a:latin typeface="Calibri"/>
              </a:rPr>
              <a:t>并行和分布式</a:t>
            </a:r>
            <a:endParaRPr b="0" lang="en-US" sz="1800" spc="-1" strike="noStrike">
              <a:solidFill>
                <a:srgbClr val="000000"/>
              </a:solidFill>
              <a:uFill>
                <a:solidFill>
                  <a:srgbClr val="ffffff"/>
                </a:solidFill>
              </a:uFill>
              <a:latin typeface="Arial"/>
            </a:endParaRPr>
          </a:p>
        </p:txBody>
      </p:sp>
      <p:sp>
        <p:nvSpPr>
          <p:cNvPr id="91" name="CustomShape 12"/>
          <p:cNvSpPr/>
          <p:nvPr/>
        </p:nvSpPr>
        <p:spPr>
          <a:xfrm>
            <a:off x="2938680" y="4629960"/>
            <a:ext cx="701280" cy="701280"/>
          </a:xfrm>
          <a:prstGeom prst="ellipse">
            <a:avLst/>
          </a:prstGeom>
          <a:solidFill>
            <a:schemeClr val="lt1">
              <a:hueOff val="0"/>
              <a:satOff val="0"/>
              <a:lumOff val="0"/>
              <a:alphaOff val="0"/>
            </a:schemeClr>
          </a:solidFill>
          <a:ln>
            <a:solidFill>
              <a:schemeClr val="accent1">
                <a:hueOff val="0"/>
                <a:satOff val="0"/>
                <a:lumOff val="0"/>
                <a:alphaOff val="0"/>
              </a:schemeClr>
            </a:solidFill>
            <a:round/>
          </a:ln>
        </p:spPr>
        <p:style>
          <a:lnRef idx="2"/>
          <a:fillRef idx="0"/>
          <a:effectRef idx="0"/>
          <a:fontRef idx="minor"/>
        </p:style>
      </p:sp>
      <p:sp>
        <p:nvSpPr>
          <p:cNvPr id="92" name="CustomShape 13"/>
          <p:cNvSpPr/>
          <p:nvPr/>
        </p:nvSpPr>
        <p:spPr>
          <a:xfrm>
            <a:off x="2827800" y="5542200"/>
            <a:ext cx="3840480" cy="560880"/>
          </a:xfrm>
          <a:prstGeom prst="rect">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445680" rIns="55800" tIns="55800" bIns="55800" anchor="ctr"/>
          <a:p>
            <a:pPr>
              <a:lnSpc>
                <a:spcPct val="90000"/>
              </a:lnSpc>
            </a:pPr>
            <a:r>
              <a:rPr b="0" lang="en-US" sz="2200" spc="-1" strike="noStrike">
                <a:solidFill>
                  <a:srgbClr val="ffffff"/>
                </a:solidFill>
                <a:uFill>
                  <a:solidFill>
                    <a:srgbClr val="ffffff"/>
                  </a:solidFill>
                </a:uFill>
                <a:latin typeface="Calibri"/>
              </a:rPr>
              <a:t>优化</a:t>
            </a:r>
            <a:r>
              <a:rPr b="0" lang="en-US" sz="2200" spc="-1" strike="noStrike">
                <a:solidFill>
                  <a:srgbClr val="ffffff"/>
                </a:solidFill>
                <a:uFill>
                  <a:solidFill>
                    <a:srgbClr val="ffffff"/>
                  </a:solidFill>
                </a:uFill>
                <a:latin typeface="Calibri"/>
              </a:rPr>
              <a:t>SGD</a:t>
            </a:r>
            <a:r>
              <a:rPr b="0" lang="en-US" sz="2200" spc="-1" strike="noStrike">
                <a:solidFill>
                  <a:srgbClr val="ffffff"/>
                </a:solidFill>
                <a:uFill>
                  <a:solidFill>
                    <a:srgbClr val="ffffff"/>
                  </a:solidFill>
                </a:uFill>
                <a:latin typeface="Calibri"/>
              </a:rPr>
              <a:t>的其他策略</a:t>
            </a:r>
            <a:endParaRPr b="0" lang="en-US" sz="1800" spc="-1" strike="noStrike">
              <a:solidFill>
                <a:srgbClr val="000000"/>
              </a:solidFill>
              <a:uFill>
                <a:solidFill>
                  <a:srgbClr val="ffffff"/>
                </a:solidFill>
              </a:uFill>
              <a:latin typeface="Arial"/>
            </a:endParaRPr>
          </a:p>
        </p:txBody>
      </p:sp>
      <p:sp>
        <p:nvSpPr>
          <p:cNvPr id="93" name="CustomShape 14"/>
          <p:cNvSpPr/>
          <p:nvPr/>
        </p:nvSpPr>
        <p:spPr>
          <a:xfrm>
            <a:off x="2476800" y="5472000"/>
            <a:ext cx="701280" cy="701280"/>
          </a:xfrm>
          <a:prstGeom prst="ellipse">
            <a:avLst/>
          </a:prstGeom>
          <a:solidFill>
            <a:schemeClr val="lt1">
              <a:hueOff val="0"/>
              <a:satOff val="0"/>
              <a:lumOff val="0"/>
              <a:alphaOff val="0"/>
            </a:schemeClr>
          </a:solidFill>
          <a:ln>
            <a:solidFill>
              <a:schemeClr val="accent1">
                <a:hueOff val="0"/>
                <a:satOff val="0"/>
                <a:lumOff val="0"/>
                <a:alphaOff val="0"/>
              </a:schemeClr>
            </a:solidFill>
            <a:round/>
          </a:ln>
        </p:spPr>
        <p:style>
          <a:lnRef idx="2"/>
          <a:fillRef idx="0"/>
          <a:effectRef idx="0"/>
          <a:fontRef idx="minor"/>
        </p:style>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优化</a:t>
            </a:r>
            <a:r>
              <a:rPr b="1" lang="zh-CN" sz="2800" spc="-1" strike="noStrike">
                <a:solidFill>
                  <a:srgbClr val="0070c0"/>
                </a:solidFill>
                <a:uFill>
                  <a:solidFill>
                    <a:srgbClr val="ffffff"/>
                  </a:solidFill>
                </a:uFill>
                <a:latin typeface="微软雅黑"/>
                <a:ea typeface="微软雅黑"/>
              </a:rPr>
              <a:t>SGD</a:t>
            </a:r>
            <a:r>
              <a:rPr b="1" lang="zh-CN" sz="2800" spc="-1" strike="noStrike">
                <a:solidFill>
                  <a:srgbClr val="0070c0"/>
                </a:solidFill>
                <a:uFill>
                  <a:solidFill>
                    <a:srgbClr val="ffffff"/>
                  </a:solidFill>
                </a:uFill>
                <a:latin typeface="微软雅黑"/>
                <a:ea typeface="微软雅黑"/>
              </a:rPr>
              <a:t>的其他策略（续）</a:t>
            </a:r>
            <a:endParaRPr b="0" lang="zh-CN" sz="1800" spc="-1" strike="noStrike">
              <a:solidFill>
                <a:srgbClr val="000000"/>
              </a:solidFill>
              <a:uFill>
                <a:solidFill>
                  <a:srgbClr val="ffffff"/>
                </a:solidFill>
              </a:uFill>
              <a:latin typeface="Calibri"/>
            </a:endParaRPr>
          </a:p>
        </p:txBody>
      </p:sp>
      <p:sp>
        <p:nvSpPr>
          <p:cNvPr id="142" name="TextShape 2"/>
          <p:cNvSpPr txBox="1"/>
          <p:nvPr/>
        </p:nvSpPr>
        <p:spPr>
          <a:xfrm>
            <a:off x="0" y="836640"/>
            <a:ext cx="9036000" cy="5879160"/>
          </a:xfrm>
          <a:prstGeom prst="rect">
            <a:avLst/>
          </a:prstGeom>
          <a:noFill/>
          <a:ln>
            <a:noFill/>
          </a:ln>
        </p:spPr>
        <p:txBody>
          <a:bodyPr/>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Early stopping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在验证集上如果连续的多次迭代过程中损失函数不再显著地降低，那么应该提前结束训练，详细参见</a:t>
            </a:r>
            <a:r>
              <a:rPr b="0" lang="zh-CN" sz="2400" spc="-1" strike="noStrike" u="sng">
                <a:solidFill>
                  <a:srgbClr val="4040ff"/>
                </a:solidFill>
                <a:uFill>
                  <a:solidFill>
                    <a:srgbClr val="ffffff"/>
                  </a:solidFill>
                </a:uFill>
                <a:latin typeface="微软雅黑"/>
                <a:ea typeface="微软雅黑"/>
                <a:hlinkClick r:id="rId1"/>
              </a:rPr>
              <a:t>NIPS 2015 Tutorial slides</a:t>
            </a:r>
            <a:r>
              <a:rPr b="0" lang="zh-CN" sz="2400" spc="-1" strike="noStrike">
                <a:solidFill>
                  <a:srgbClr val="404040"/>
                </a:solidFill>
                <a:uFill>
                  <a:solidFill>
                    <a:srgbClr val="ffffff"/>
                  </a:solidFill>
                </a:uFill>
                <a:latin typeface="微软雅黑"/>
                <a:ea typeface="微软雅黑"/>
              </a:rPr>
              <a:t>，或者参见</a:t>
            </a:r>
            <a:r>
              <a:rPr b="0" lang="zh-CN" sz="2400" spc="-1" strike="noStrike" u="sng">
                <a:solidFill>
                  <a:srgbClr val="4040ff"/>
                </a:solidFill>
                <a:uFill>
                  <a:solidFill>
                    <a:srgbClr val="ffffff"/>
                  </a:solidFill>
                </a:uFill>
                <a:latin typeface="微软雅黑"/>
                <a:ea typeface="微软雅黑"/>
                <a:hlinkClick r:id="rId2"/>
              </a:rPr>
              <a:t>防止过拟合的一些方法</a:t>
            </a:r>
            <a:r>
              <a:rPr b="0" lang="zh-CN" sz="2400" spc="-1" strike="noStrike">
                <a:solidFill>
                  <a:srgbClr val="404040"/>
                </a:solidFill>
                <a:uFill>
                  <a:solidFill>
                    <a:srgbClr val="ffffff"/>
                  </a:solidFill>
                </a:uFill>
                <a:latin typeface="微软雅黑"/>
                <a:ea typeface="微软雅黑"/>
              </a:rPr>
              <a:t>。</a:t>
            </a: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Gradient noise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Gradient noise</a:t>
            </a:r>
            <a:r>
              <a:rPr b="0" lang="zh-CN" sz="2400" spc="-1" strike="noStrike">
                <a:solidFill>
                  <a:srgbClr val="404040"/>
                </a:solidFill>
                <a:uFill>
                  <a:solidFill>
                    <a:srgbClr val="ffffff"/>
                  </a:solidFill>
                </a:uFill>
                <a:latin typeface="微软雅黑"/>
                <a:ea typeface="微软雅黑"/>
              </a:rPr>
              <a:t>即在每次迭代计算梯度中加上一个高斯分布</a:t>
            </a:r>
            <a:r>
              <a:rPr b="0" lang="zh-CN" sz="2400" spc="-1" strike="noStrike">
                <a:solidFill>
                  <a:srgbClr val="404040"/>
                </a:solidFill>
                <a:uFill>
                  <a:solidFill>
                    <a:srgbClr val="ffffff"/>
                  </a:solidFill>
                </a:uFill>
                <a:latin typeface="微软雅黑"/>
                <a:ea typeface="微软雅黑"/>
              </a:rPr>
              <a:t>N(0,σ2t)</a:t>
            </a:r>
            <a:r>
              <a:rPr b="0" lang="zh-CN" sz="2400" spc="-1" strike="noStrike">
                <a:solidFill>
                  <a:srgbClr val="404040"/>
                </a:solidFill>
                <a:uFill>
                  <a:solidFill>
                    <a:srgbClr val="ffffff"/>
                  </a:solidFill>
                </a:uFill>
                <a:latin typeface="微软雅黑"/>
                <a:ea typeface="微软雅黑"/>
              </a:rPr>
              <a:t>的随机误差，即</a:t>
            </a: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高斯误差的方差需要进行退火：</a:t>
            </a: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a:lnSpc>
                <a:spcPct val="100000"/>
              </a:lnSpc>
            </a:pP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对梯度增加随机误差会增加模型的鲁棒性，即使初始参数值选择地不好，并适合对特别深层次的负责的网络进行训练。其原因在于增加随机噪声会有更多的可能性跳过局部极值点并去寻找一个更好的局部极值点，这种可能性在深层次的网络中更常见。</a:t>
            </a: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p:txBody>
      </p:sp>
      <p:pic>
        <p:nvPicPr>
          <p:cNvPr id="143" name="Picture 2" descr=""/>
          <p:cNvPicPr/>
          <p:nvPr/>
        </p:nvPicPr>
        <p:blipFill>
          <a:blip r:embed="rId3"/>
          <a:stretch/>
        </p:blipFill>
        <p:spPr>
          <a:xfrm>
            <a:off x="3060000" y="2565000"/>
            <a:ext cx="2854800" cy="686160"/>
          </a:xfrm>
          <a:prstGeom prst="rect">
            <a:avLst/>
          </a:prstGeom>
          <a:ln>
            <a:noFill/>
          </a:ln>
        </p:spPr>
      </p:pic>
      <p:pic>
        <p:nvPicPr>
          <p:cNvPr id="144" name="Picture 3" descr=""/>
          <p:cNvPicPr/>
          <p:nvPr/>
        </p:nvPicPr>
        <p:blipFill>
          <a:blip r:embed="rId4"/>
          <a:stretch/>
        </p:blipFill>
        <p:spPr>
          <a:xfrm>
            <a:off x="3269520" y="3861000"/>
            <a:ext cx="2520000" cy="93240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附录</a:t>
            </a:r>
            <a:endParaRPr b="0" lang="zh-CN" sz="1800" spc="-1" strike="noStrike">
              <a:solidFill>
                <a:srgbClr val="000000"/>
              </a:solidFill>
              <a:uFill>
                <a:solidFill>
                  <a:srgbClr val="ffffff"/>
                </a:solidFill>
              </a:uFill>
              <a:latin typeface="Calibri"/>
            </a:endParaRPr>
          </a:p>
        </p:txBody>
      </p:sp>
      <p:sp>
        <p:nvSpPr>
          <p:cNvPr id="146" name="TextShape 2"/>
          <p:cNvSpPr txBox="1"/>
          <p:nvPr/>
        </p:nvSpPr>
        <p:spPr>
          <a:xfrm>
            <a:off x="0" y="836640"/>
            <a:ext cx="9036000" cy="5879160"/>
          </a:xfrm>
          <a:prstGeom prst="rect">
            <a:avLst/>
          </a:prstGeom>
          <a:noFill/>
          <a:ln>
            <a:noFill/>
          </a:ln>
        </p:spPr>
        <p:txBody>
          <a:bodyPr/>
          <a:p>
            <a:endParaRPr b="0" lang="zh-CN" sz="3200" spc="-1" strike="noStrike">
              <a:solidFill>
                <a:srgbClr val="000000"/>
              </a:solidFill>
              <a:uFill>
                <a:solidFill>
                  <a:srgbClr val="ffffff"/>
                </a:solidFill>
              </a:uFill>
              <a:latin typeface="Calibri"/>
            </a:endParaRPr>
          </a:p>
        </p:txBody>
      </p:sp>
      <p:pic>
        <p:nvPicPr>
          <p:cNvPr id="147" name="" descr=""/>
          <p:cNvPicPr/>
          <p:nvPr/>
        </p:nvPicPr>
        <p:blipFill>
          <a:blip r:embed="rId1"/>
          <a:stretch/>
        </p:blipFill>
        <p:spPr>
          <a:xfrm>
            <a:off x="2286000" y="731520"/>
            <a:ext cx="4478400" cy="597132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附录</a:t>
            </a:r>
            <a:endParaRPr b="0" lang="zh-CN" sz="1800" spc="-1" strike="noStrike">
              <a:solidFill>
                <a:srgbClr val="000000"/>
              </a:solidFill>
              <a:uFill>
                <a:solidFill>
                  <a:srgbClr val="ffffff"/>
                </a:solidFill>
              </a:uFill>
              <a:latin typeface="Calibri"/>
            </a:endParaRPr>
          </a:p>
        </p:txBody>
      </p:sp>
      <p:sp>
        <p:nvSpPr>
          <p:cNvPr id="149" name="TextShape 2"/>
          <p:cNvSpPr txBox="1"/>
          <p:nvPr/>
        </p:nvSpPr>
        <p:spPr>
          <a:xfrm>
            <a:off x="0" y="836640"/>
            <a:ext cx="9036000" cy="5879160"/>
          </a:xfrm>
          <a:prstGeom prst="rect">
            <a:avLst/>
          </a:prstGeom>
          <a:noFill/>
          <a:ln>
            <a:noFill/>
          </a:ln>
        </p:spPr>
        <p:txBody>
          <a:bodyPr/>
          <a:p>
            <a:endParaRPr b="0" lang="zh-CN" sz="3200" spc="-1" strike="noStrike">
              <a:solidFill>
                <a:srgbClr val="000000"/>
              </a:solidFill>
              <a:uFill>
                <a:solidFill>
                  <a:srgbClr val="ffffff"/>
                </a:solidFill>
              </a:uFill>
              <a:latin typeface="Calibri"/>
            </a:endParaRPr>
          </a:p>
        </p:txBody>
      </p:sp>
      <p:pic>
        <p:nvPicPr>
          <p:cNvPr id="150" name="" descr=""/>
          <p:cNvPicPr/>
          <p:nvPr/>
        </p:nvPicPr>
        <p:blipFill>
          <a:blip r:embed="rId1"/>
          <a:stretch/>
        </p:blipFill>
        <p:spPr>
          <a:xfrm rot="16330200">
            <a:off x="1518120" y="941760"/>
            <a:ext cx="6998400" cy="5248440"/>
          </a:xfrm>
          <a:prstGeom prst="rect">
            <a:avLst/>
          </a:prstGeom>
          <a:ln>
            <a:noFill/>
          </a:ln>
        </p:spPr>
      </p:pic>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827640" y="2277000"/>
            <a:ext cx="7560360" cy="699840"/>
          </a:xfrm>
          <a:prstGeom prst="rect">
            <a:avLst/>
          </a:prstGeom>
          <a:noFill/>
          <a:ln>
            <a:noFill/>
          </a:ln>
        </p:spPr>
        <p:style>
          <a:lnRef idx="0"/>
          <a:fillRef idx="0"/>
          <a:effectRef idx="0"/>
          <a:fontRef idx="minor"/>
        </p:style>
        <p:txBody>
          <a:bodyPr lIns="90000" rIns="90000" tIns="45000" bIns="45000"/>
          <a:p>
            <a:pPr algn="ctr">
              <a:lnSpc>
                <a:spcPct val="120000"/>
              </a:lnSpc>
            </a:pPr>
            <a:r>
              <a:rPr b="1" lang="en-US" sz="4000" spc="-1" strike="noStrike">
                <a:solidFill>
                  <a:srgbClr val="ffffff"/>
                </a:solidFill>
                <a:uFill>
                  <a:solidFill>
                    <a:srgbClr val="ffffff"/>
                  </a:solidFill>
                </a:uFill>
                <a:latin typeface="微软雅黑"/>
                <a:ea typeface="微软雅黑"/>
              </a:rPr>
              <a:t>Thank you</a:t>
            </a:r>
            <a:r>
              <a:rPr b="1" lang="en-US" sz="4000" spc="-1" strike="noStrike">
                <a:solidFill>
                  <a:srgbClr val="ffffff"/>
                </a:solidFill>
                <a:uFill>
                  <a:solidFill>
                    <a:srgbClr val="ffffff"/>
                  </a:solidFill>
                </a:uFill>
                <a:latin typeface="微软雅黑"/>
                <a:ea typeface="微软雅黑"/>
              </a:rPr>
              <a:t>！</a:t>
            </a:r>
            <a:endParaRPr b="0" lang="en-US" sz="1800" spc="-1" strike="noStrike">
              <a:solidFill>
                <a:srgbClr val="000000"/>
              </a:solidFill>
              <a:uFill>
                <a:solidFill>
                  <a:srgbClr val="ffffff"/>
                </a:solidFill>
              </a:uFill>
              <a:latin typeface="Arial"/>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179640" y="1119600"/>
            <a:ext cx="8712720" cy="5405400"/>
          </a:xfrm>
          <a:prstGeom prst="rect">
            <a:avLst/>
          </a:prstGeom>
          <a:noFill/>
          <a:ln>
            <a:noFill/>
          </a:ln>
        </p:spPr>
        <p:txBody>
          <a:bodyPr/>
          <a:p>
            <a:pPr marL="343080" indent="-342720">
              <a:lnSpc>
                <a:spcPct val="150000"/>
              </a:lnSpc>
              <a:buClr>
                <a:srgbClr val="404040"/>
              </a:buClr>
              <a:buFont typeface="Arial"/>
              <a:buChar char="•"/>
            </a:pPr>
            <a:r>
              <a:rPr b="0" lang="zh-CN" sz="2000" spc="199" strike="noStrike">
                <a:solidFill>
                  <a:srgbClr val="404040"/>
                </a:solidFill>
                <a:uFill>
                  <a:solidFill>
                    <a:srgbClr val="ffffff"/>
                  </a:solidFill>
                </a:uFill>
                <a:latin typeface="Arial"/>
                <a:ea typeface="微软雅黑"/>
              </a:rPr>
              <a:t>虽然梯度下降优化算法越来越受欢迎，但通常作为黑盒优化器使用，因此很难对其优点和缺点的进行实际的解释。本文旨在让读者对不同的算法有直观的认识，以帮助读者使用这些算法。在本综述中，我们介绍梯度下降的不同变形形式，总结这些算法面临的挑战，介绍最常用的优化算法，回顾并行和分布式架构，以及调研用于优化梯度下降的其他的策略。</a:t>
            </a:r>
            <a:endParaRPr b="0" lang="zh-CN" sz="3200" spc="-1" strike="noStrike">
              <a:solidFill>
                <a:srgbClr val="000000"/>
              </a:solidFill>
              <a:uFill>
                <a:solidFill>
                  <a:srgbClr val="ffffff"/>
                </a:solidFill>
              </a:uFill>
              <a:latin typeface="Calibri"/>
            </a:endParaRPr>
          </a:p>
          <a:p>
            <a:pPr marL="343080" indent="-342720">
              <a:lnSpc>
                <a:spcPct val="15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梯度下降算法是通过沿着目标函数</a:t>
            </a:r>
            <a:r>
              <a:rPr b="0" lang="zh-CN" sz="2000" spc="-1" strike="noStrike">
                <a:solidFill>
                  <a:srgbClr val="404040"/>
                </a:solidFill>
                <a:uFill>
                  <a:solidFill>
                    <a:srgbClr val="ffffff"/>
                  </a:solidFill>
                </a:uFill>
                <a:latin typeface="微软雅黑"/>
                <a:ea typeface="微软雅黑"/>
              </a:rPr>
              <a:t>J(θ)</a:t>
            </a:r>
            <a:r>
              <a:rPr b="0" lang="zh-CN" sz="2000" spc="-1" strike="noStrike">
                <a:solidFill>
                  <a:srgbClr val="404040"/>
                </a:solidFill>
                <a:uFill>
                  <a:solidFill>
                    <a:srgbClr val="ffffff"/>
                  </a:solidFill>
                </a:uFill>
                <a:latin typeface="微软雅黑"/>
                <a:ea typeface="微软雅黑"/>
              </a:rPr>
              <a:t>参数</a:t>
            </a:r>
            <a:r>
              <a:rPr b="0" lang="zh-CN" sz="2000" spc="-1" strike="noStrike">
                <a:solidFill>
                  <a:srgbClr val="404040"/>
                </a:solidFill>
                <a:uFill>
                  <a:solidFill>
                    <a:srgbClr val="ffffff"/>
                  </a:solidFill>
                </a:uFill>
                <a:latin typeface="微软雅黑"/>
                <a:ea typeface="微软雅黑"/>
              </a:rPr>
              <a:t>θ∈ℜ</a:t>
            </a:r>
            <a:r>
              <a:rPr b="0" lang="zh-CN" sz="2000" spc="-1" strike="noStrike">
                <a:solidFill>
                  <a:srgbClr val="404040"/>
                </a:solidFill>
                <a:uFill>
                  <a:solidFill>
                    <a:srgbClr val="ffffff"/>
                  </a:solidFill>
                </a:uFill>
                <a:latin typeface="微软雅黑"/>
                <a:ea typeface="微软雅黑"/>
              </a:rPr>
              <a:t>的梯度</a:t>
            </a:r>
            <a:r>
              <a:rPr b="0" lang="zh-CN" sz="2000" spc="-1" strike="noStrike">
                <a:solidFill>
                  <a:srgbClr val="404040"/>
                </a:solidFill>
                <a:uFill>
                  <a:solidFill>
                    <a:srgbClr val="ffffff"/>
                  </a:solidFill>
                </a:uFill>
                <a:latin typeface="微软雅黑"/>
                <a:ea typeface="微软雅黑"/>
              </a:rPr>
              <a:t>(</a:t>
            </a:r>
            <a:r>
              <a:rPr b="0" lang="zh-CN" sz="2000" spc="-1" strike="noStrike">
                <a:solidFill>
                  <a:srgbClr val="404040"/>
                </a:solidFill>
                <a:uFill>
                  <a:solidFill>
                    <a:srgbClr val="ffffff"/>
                  </a:solidFill>
                </a:uFill>
                <a:latin typeface="微软雅黑"/>
                <a:ea typeface="微软雅黑"/>
              </a:rPr>
              <a:t>一阶导数</a:t>
            </a:r>
            <a:r>
              <a:rPr b="0" lang="zh-CN" sz="2000" spc="-1" strike="noStrike">
                <a:solidFill>
                  <a:srgbClr val="404040"/>
                </a:solidFill>
                <a:uFill>
                  <a:solidFill>
                    <a:srgbClr val="ffffff"/>
                  </a:solidFill>
                </a:uFill>
                <a:latin typeface="微软雅黑"/>
                <a:ea typeface="微软雅黑"/>
              </a:rPr>
              <a:t>)</a:t>
            </a:r>
            <a:r>
              <a:rPr b="0" lang="zh-CN" sz="2000" spc="-1" strike="noStrike">
                <a:solidFill>
                  <a:srgbClr val="404040"/>
                </a:solidFill>
                <a:uFill>
                  <a:solidFill>
                    <a:srgbClr val="ffffff"/>
                  </a:solidFill>
                </a:uFill>
                <a:latin typeface="微软雅黑"/>
                <a:ea typeface="微软雅黑"/>
              </a:rPr>
              <a:t>相反方向−∇</a:t>
            </a:r>
            <a:r>
              <a:rPr b="0" lang="zh-CN" sz="2000" spc="-1" strike="noStrike">
                <a:solidFill>
                  <a:srgbClr val="404040"/>
                </a:solidFill>
                <a:uFill>
                  <a:solidFill>
                    <a:srgbClr val="ffffff"/>
                  </a:solidFill>
                </a:uFill>
                <a:latin typeface="微软雅黑"/>
                <a:ea typeface="微软雅黑"/>
              </a:rPr>
              <a:t>θJ(θ)</a:t>
            </a:r>
            <a:r>
              <a:rPr b="0" lang="zh-CN" sz="2000" spc="-1" strike="noStrike">
                <a:solidFill>
                  <a:srgbClr val="404040"/>
                </a:solidFill>
                <a:uFill>
                  <a:solidFill>
                    <a:srgbClr val="ffffff"/>
                  </a:solidFill>
                </a:uFill>
                <a:latin typeface="微软雅黑"/>
                <a:ea typeface="微软雅黑"/>
              </a:rPr>
              <a:t>来不断更新模型参数来到达目标函数的极小值点（收敛），更新步长为</a:t>
            </a:r>
            <a:r>
              <a:rPr b="0" lang="zh-CN" sz="2000" spc="-1" strike="noStrike">
                <a:solidFill>
                  <a:srgbClr val="404040"/>
                </a:solidFill>
                <a:uFill>
                  <a:solidFill>
                    <a:srgbClr val="ffffff"/>
                  </a:solidFill>
                </a:uFill>
                <a:latin typeface="微软雅黑"/>
                <a:ea typeface="微软雅黑"/>
              </a:rPr>
              <a:t>η</a:t>
            </a:r>
            <a:r>
              <a:rPr b="0" lang="zh-CN" sz="2000" spc="-1" strike="noStrike">
                <a:solidFill>
                  <a:srgbClr val="404040"/>
                </a:solidFill>
                <a:uFill>
                  <a:solidFill>
                    <a:srgbClr val="ffffff"/>
                  </a:solidFill>
                </a:uFill>
                <a:latin typeface="微软雅黑"/>
                <a:ea typeface="微软雅黑"/>
              </a:rPr>
              <a:t>。</a:t>
            </a:r>
            <a:endParaRPr b="0" lang="zh-CN" sz="3200" spc="-1" strike="noStrike">
              <a:solidFill>
                <a:srgbClr val="000000"/>
              </a:solidFill>
              <a:uFill>
                <a:solidFill>
                  <a:srgbClr val="ffffff"/>
                </a:solidFill>
              </a:uFill>
              <a:latin typeface="Calibri"/>
            </a:endParaRPr>
          </a:p>
        </p:txBody>
      </p:sp>
      <p:sp>
        <p:nvSpPr>
          <p:cNvPr id="95" name="TextShape 2"/>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简介</a:t>
            </a:r>
            <a:endParaRPr b="0" lang="zh-CN" sz="1800" spc="-1" strike="noStrike">
              <a:solidFill>
                <a:srgbClr val="000000"/>
              </a:solidFill>
              <a:uFill>
                <a:solidFill>
                  <a:srgbClr val="ffffff"/>
                </a:solidFill>
              </a:uFill>
              <a:latin typeface="Calibri"/>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179640" y="1119600"/>
            <a:ext cx="8424720" cy="3677400"/>
          </a:xfrm>
          <a:prstGeom prst="rect">
            <a:avLst/>
          </a:prstGeom>
          <a:noFill/>
          <a:ln>
            <a:noFill/>
          </a:ln>
        </p:spPr>
        <p:txBody>
          <a:bodyPr/>
          <a:p>
            <a:pPr marL="343080" indent="-342720">
              <a:lnSpc>
                <a:spcPct val="100000"/>
              </a:lnSpc>
              <a:buClr>
                <a:srgbClr val="404040"/>
              </a:buClr>
              <a:buFont typeface="Arial"/>
              <a:buChar char="•"/>
            </a:pPr>
            <a:r>
              <a:rPr b="0" lang="zh-CN" sz="2000" spc="-1" strike="noStrike">
                <a:solidFill>
                  <a:srgbClr val="404040"/>
                </a:solidFill>
                <a:uFill>
                  <a:solidFill>
                    <a:srgbClr val="ffffff"/>
                  </a:solidFill>
                </a:uFill>
                <a:latin typeface="Arial"/>
                <a:ea typeface="微软雅黑"/>
              </a:rPr>
              <a:t>1.</a:t>
            </a:r>
            <a:r>
              <a:rPr b="0" lang="zh-CN" sz="2000" spc="-1" strike="noStrike">
                <a:solidFill>
                  <a:srgbClr val="404040"/>
                </a:solidFill>
                <a:uFill>
                  <a:solidFill>
                    <a:srgbClr val="ffffff"/>
                  </a:solidFill>
                </a:uFill>
                <a:latin typeface="微软雅黑"/>
                <a:ea typeface="微软雅黑"/>
              </a:rPr>
              <a:t> Vanilla</a:t>
            </a:r>
            <a:r>
              <a:rPr b="0" lang="zh-CN" sz="2000" spc="-1" strike="noStrike">
                <a:solidFill>
                  <a:srgbClr val="404040"/>
                </a:solidFill>
                <a:uFill>
                  <a:solidFill>
                    <a:srgbClr val="ffffff"/>
                  </a:solidFill>
                </a:uFill>
                <a:latin typeface="微软雅黑"/>
                <a:ea typeface="微软雅黑"/>
              </a:rPr>
              <a:t>梯度下降法，又称为批梯度下降法</a:t>
            </a:r>
            <a:r>
              <a:rPr b="0" lang="zh-CN" sz="2000" spc="-1" strike="noStrike">
                <a:solidFill>
                  <a:srgbClr val="404040"/>
                </a:solidFill>
                <a:uFill>
                  <a:solidFill>
                    <a:srgbClr val="ffffff"/>
                  </a:solidFill>
                </a:uFill>
                <a:latin typeface="微软雅黑"/>
                <a:ea typeface="微软雅黑"/>
              </a:rPr>
              <a:t>(batch gradient descent)</a:t>
            </a: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marL="343080" indent="-342720" algn="ctr">
              <a:lnSpc>
                <a:spcPct val="10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θ = θ − η · ∇θJ(θ)</a:t>
            </a: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因为在执行每次更新时，我们需要在整个数据集上计算所有的梯度，所以批梯度下降法的速度会很慢，同时，批梯度下降法无法处理超出内存容量限制的数据集。批梯度下降法同样也不能在线更新模型，即在运行的过程中，不能增加新的样本。</a:t>
            </a:r>
            <a:endParaRPr b="0" lang="zh-CN" sz="3200" spc="-1" strike="noStrike">
              <a:solidFill>
                <a:srgbClr val="000000"/>
              </a:solidFill>
              <a:uFill>
                <a:solidFill>
                  <a:srgbClr val="ffffff"/>
                </a:solidFill>
              </a:uFill>
              <a:latin typeface="Calibri"/>
            </a:endParaRPr>
          </a:p>
        </p:txBody>
      </p:sp>
      <p:sp>
        <p:nvSpPr>
          <p:cNvPr id="97" name="TextShape 2"/>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梯度下降法的变形形式</a:t>
            </a:r>
            <a:endParaRPr b="0" lang="zh-CN" sz="1800" spc="-1" strike="noStrike">
              <a:solidFill>
                <a:srgbClr val="000000"/>
              </a:solidFill>
              <a:uFill>
                <a:solidFill>
                  <a:srgbClr val="ffffff"/>
                </a:solidFill>
              </a:uFill>
              <a:latin typeface="Calibri"/>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179640" y="1119600"/>
            <a:ext cx="8424720" cy="5405400"/>
          </a:xfrm>
          <a:prstGeom prst="rect">
            <a:avLst/>
          </a:prstGeom>
          <a:noFill/>
          <a:ln>
            <a:noFill/>
          </a:ln>
        </p:spPr>
        <p:txBody>
          <a:bodyPr/>
          <a:p>
            <a:pPr marL="343080" indent="-342720">
              <a:lnSpc>
                <a:spcPct val="100000"/>
              </a:lnSpc>
              <a:buClr>
                <a:srgbClr val="404040"/>
              </a:buClr>
              <a:buFont typeface="Arial"/>
              <a:buChar char="•"/>
            </a:pPr>
            <a:r>
              <a:rPr b="0" lang="zh-CN" sz="2000" spc="-1" strike="noStrike">
                <a:solidFill>
                  <a:srgbClr val="404040"/>
                </a:solidFill>
                <a:uFill>
                  <a:solidFill>
                    <a:srgbClr val="ffffff"/>
                  </a:solidFill>
                </a:uFill>
                <a:latin typeface="Arial"/>
                <a:ea typeface="微软雅黑"/>
              </a:rPr>
              <a:t>2.</a:t>
            </a:r>
            <a:r>
              <a:rPr b="0" lang="zh-CN" sz="2000" spc="-1" strike="noStrike">
                <a:solidFill>
                  <a:srgbClr val="404040"/>
                </a:solidFill>
                <a:uFill>
                  <a:solidFill>
                    <a:srgbClr val="ffffff"/>
                  </a:solidFill>
                </a:uFill>
                <a:latin typeface="微软雅黑"/>
                <a:ea typeface="微软雅黑"/>
              </a:rPr>
              <a:t>随机梯度下降法（</a:t>
            </a:r>
            <a:r>
              <a:rPr b="0" lang="zh-CN" sz="2000" spc="-1" strike="noStrike">
                <a:solidFill>
                  <a:srgbClr val="404040"/>
                </a:solidFill>
                <a:uFill>
                  <a:solidFill>
                    <a:srgbClr val="ffffff"/>
                  </a:solidFill>
                </a:uFill>
                <a:latin typeface="微软雅黑"/>
                <a:ea typeface="微软雅黑"/>
              </a:rPr>
              <a:t>stochastic gradient descent, SGD)</a:t>
            </a:r>
            <a:endParaRPr b="0" lang="zh-CN" sz="32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marL="343080" indent="-342720" algn="ctr">
              <a:lnSpc>
                <a:spcPct val="10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θ = θ − η · ∇θJ(θ; xi; yi ) </a:t>
            </a:r>
            <a:endParaRPr b="0" lang="zh-CN" sz="3200" spc="-1" strike="noStrike">
              <a:solidFill>
                <a:srgbClr val="000000"/>
              </a:solidFill>
              <a:uFill>
                <a:solidFill>
                  <a:srgbClr val="ffffff"/>
                </a:solidFill>
              </a:uFill>
              <a:latin typeface="Calibri"/>
            </a:endParaRPr>
          </a:p>
          <a:p>
            <a:pPr algn="ctr">
              <a:lnSpc>
                <a:spcPct val="100000"/>
              </a:lnSpc>
            </a:pP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对于大数据集，因为批梯度下降法在每一个参数更新之前，会对相似的样本计算梯度，所以在计算过程中会有冗余。而</a:t>
            </a:r>
            <a:r>
              <a:rPr b="0" lang="zh-CN" sz="2000" spc="-1" strike="noStrike">
                <a:solidFill>
                  <a:srgbClr val="404040"/>
                </a:solidFill>
                <a:uFill>
                  <a:solidFill>
                    <a:srgbClr val="ffffff"/>
                  </a:solidFill>
                </a:uFill>
                <a:latin typeface="微软雅黑"/>
                <a:ea typeface="微软雅黑"/>
              </a:rPr>
              <a:t>SGD</a:t>
            </a:r>
            <a:r>
              <a:rPr b="0" lang="zh-CN" sz="2000" spc="-1" strike="noStrike">
                <a:solidFill>
                  <a:srgbClr val="404040"/>
                </a:solidFill>
                <a:uFill>
                  <a:solidFill>
                    <a:srgbClr val="ffffff"/>
                  </a:solidFill>
                </a:uFill>
                <a:latin typeface="微软雅黑"/>
                <a:ea typeface="微软雅黑"/>
              </a:rPr>
              <a:t>在每一次更新中只执行一次，从而消除了冗余。因而，通常</a:t>
            </a:r>
            <a:r>
              <a:rPr b="0" lang="zh-CN" sz="2000" spc="-1" strike="noStrike">
                <a:solidFill>
                  <a:srgbClr val="404040"/>
                </a:solidFill>
                <a:uFill>
                  <a:solidFill>
                    <a:srgbClr val="ffffff"/>
                  </a:solidFill>
                </a:uFill>
                <a:latin typeface="微软雅黑"/>
                <a:ea typeface="微软雅黑"/>
              </a:rPr>
              <a:t>SGD</a:t>
            </a:r>
            <a:r>
              <a:rPr b="0" lang="zh-CN" sz="2000" spc="-1" strike="noStrike">
                <a:solidFill>
                  <a:srgbClr val="404040"/>
                </a:solidFill>
                <a:uFill>
                  <a:solidFill>
                    <a:srgbClr val="ffffff"/>
                  </a:solidFill>
                </a:uFill>
                <a:latin typeface="微软雅黑"/>
                <a:ea typeface="微软雅黑"/>
              </a:rPr>
              <a:t>的运行速度更快，同时，可以用于在线学习。</a:t>
            </a:r>
            <a:r>
              <a:rPr b="0" lang="zh-CN" sz="2000" spc="-1" strike="noStrike">
                <a:solidFill>
                  <a:srgbClr val="404040"/>
                </a:solidFill>
                <a:uFill>
                  <a:solidFill>
                    <a:srgbClr val="ffffff"/>
                  </a:solidFill>
                </a:uFill>
                <a:latin typeface="微软雅黑"/>
                <a:ea typeface="微软雅黑"/>
              </a:rPr>
              <a:t>SGD</a:t>
            </a:r>
            <a:r>
              <a:rPr b="0" lang="zh-CN" sz="2000" spc="-1" strike="noStrike">
                <a:solidFill>
                  <a:srgbClr val="404040"/>
                </a:solidFill>
                <a:uFill>
                  <a:solidFill>
                    <a:srgbClr val="ffffff"/>
                  </a:solidFill>
                </a:uFill>
                <a:latin typeface="微软雅黑"/>
                <a:ea typeface="微软雅黑"/>
              </a:rPr>
              <a:t>以高方差频繁地更新，导致目标函数出现如图所示的剧烈波动。</a:t>
            </a:r>
            <a:endParaRPr b="0" lang="zh-CN" sz="3200" spc="-1" strike="noStrike">
              <a:solidFill>
                <a:srgbClr val="000000"/>
              </a:solidFill>
              <a:uFill>
                <a:solidFill>
                  <a:srgbClr val="ffffff"/>
                </a:solidFill>
              </a:uFill>
              <a:latin typeface="Calibri"/>
            </a:endParaRPr>
          </a:p>
        </p:txBody>
      </p:sp>
      <p:sp>
        <p:nvSpPr>
          <p:cNvPr id="99" name="TextShape 2"/>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梯度下降法的变形形式</a:t>
            </a:r>
            <a:endParaRPr b="0" lang="zh-CN" sz="1800" spc="-1" strike="noStrike">
              <a:solidFill>
                <a:srgbClr val="000000"/>
              </a:solidFill>
              <a:uFill>
                <a:solidFill>
                  <a:srgbClr val="ffffff"/>
                </a:solidFill>
              </a:uFill>
              <a:latin typeface="Calibri"/>
            </a:endParaRPr>
          </a:p>
        </p:txBody>
      </p:sp>
      <p:pic>
        <p:nvPicPr>
          <p:cNvPr id="100" name="Picture 2" descr=""/>
          <p:cNvPicPr/>
          <p:nvPr/>
        </p:nvPicPr>
        <p:blipFill>
          <a:blip r:embed="rId1"/>
          <a:stretch/>
        </p:blipFill>
        <p:spPr>
          <a:xfrm>
            <a:off x="2726640" y="4077000"/>
            <a:ext cx="3228480" cy="2533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179640" y="1119600"/>
            <a:ext cx="8712720" cy="5045400"/>
          </a:xfrm>
          <a:prstGeom prst="rect">
            <a:avLst/>
          </a:prstGeom>
          <a:noFill/>
          <a:ln>
            <a:noFill/>
          </a:ln>
        </p:spPr>
        <p:txBody>
          <a:bodyPr/>
          <a:p>
            <a:pPr marL="343080" indent="-342720">
              <a:lnSpc>
                <a:spcPct val="100000"/>
              </a:lnSpc>
              <a:buClr>
                <a:srgbClr val="404040"/>
              </a:buClr>
              <a:buFont typeface="Arial"/>
              <a:buChar char="•"/>
            </a:pPr>
            <a:r>
              <a:rPr b="0" lang="zh-CN" sz="2000" spc="-1" strike="noStrike">
                <a:solidFill>
                  <a:srgbClr val="404040"/>
                </a:solidFill>
                <a:uFill>
                  <a:solidFill>
                    <a:srgbClr val="ffffff"/>
                  </a:solidFill>
                </a:uFill>
                <a:latin typeface="Arial"/>
                <a:ea typeface="微软雅黑"/>
              </a:rPr>
              <a:t>3.</a:t>
            </a:r>
            <a:r>
              <a:rPr b="0" lang="zh-CN" sz="2000" spc="-1" strike="noStrike">
                <a:solidFill>
                  <a:srgbClr val="404040"/>
                </a:solidFill>
                <a:uFill>
                  <a:solidFill>
                    <a:srgbClr val="ffffff"/>
                  </a:solidFill>
                </a:uFill>
                <a:latin typeface="微软雅黑"/>
                <a:ea typeface="微软雅黑"/>
              </a:rPr>
              <a:t>小批量梯度下降</a:t>
            </a:r>
            <a:r>
              <a:rPr b="0" lang="zh-CN" sz="2000" spc="-1" strike="noStrike">
                <a:solidFill>
                  <a:srgbClr val="404040"/>
                </a:solidFill>
                <a:uFill>
                  <a:solidFill>
                    <a:srgbClr val="ffffff"/>
                  </a:solidFill>
                </a:uFill>
                <a:latin typeface="微软雅黑"/>
                <a:ea typeface="微软雅黑"/>
              </a:rPr>
              <a:t>(Mini-batch gradient descent)</a:t>
            </a:r>
            <a:endParaRPr b="0" lang="zh-CN" sz="3200" spc="-1" strike="noStrike">
              <a:solidFill>
                <a:srgbClr val="000000"/>
              </a:solidFill>
              <a:uFill>
                <a:solidFill>
                  <a:srgbClr val="ffffff"/>
                </a:solidFill>
              </a:uFill>
              <a:latin typeface="Calibri"/>
            </a:endParaRPr>
          </a:p>
          <a:p>
            <a:pPr lvl="1" marL="743040" indent="-285480">
              <a:lnSpc>
                <a:spcPct val="100000"/>
              </a:lnSpc>
              <a:buClr>
                <a:srgbClr val="404040"/>
              </a:buClr>
              <a:buFont typeface="Arial"/>
              <a:buChar char="–"/>
            </a:pPr>
            <a:r>
              <a:rPr b="0" lang="zh-CN" sz="1600" spc="-1" strike="noStrike">
                <a:solidFill>
                  <a:srgbClr val="404040"/>
                </a:solidFill>
                <a:uFill>
                  <a:solidFill>
                    <a:srgbClr val="ffffff"/>
                  </a:solidFill>
                </a:uFill>
                <a:latin typeface="微软雅黑"/>
                <a:ea typeface="微软雅黑"/>
              </a:rPr>
              <a:t>小批量梯度下降法最终结合了上述两种方法的优点，在每次更新时使用个小批量训练样本</a:t>
            </a:r>
            <a:endParaRPr b="0" lang="zh-CN" sz="2400" spc="-1" strike="noStrike">
              <a:solidFill>
                <a:srgbClr val="000000"/>
              </a:solidFill>
              <a:uFill>
                <a:solidFill>
                  <a:srgbClr val="ffffff"/>
                </a:solidFill>
              </a:uFill>
              <a:latin typeface="Calibri"/>
            </a:endParaRPr>
          </a:p>
          <a:p>
            <a:pPr>
              <a:lnSpc>
                <a:spcPct val="100000"/>
              </a:lnSpc>
            </a:pPr>
            <a:endParaRPr b="0" lang="zh-CN" sz="3200" spc="-1" strike="noStrike">
              <a:solidFill>
                <a:srgbClr val="000000"/>
              </a:solidFill>
              <a:uFill>
                <a:solidFill>
                  <a:srgbClr val="ffffff"/>
                </a:solidFill>
              </a:uFill>
              <a:latin typeface="Calibri"/>
            </a:endParaRPr>
          </a:p>
          <a:p>
            <a:pPr marL="343080" indent="-342720" algn="ctr">
              <a:lnSpc>
                <a:spcPct val="10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θ = θ − η · ∇θJ(θ; x(i:i+n) ; y(i:i+n) )</a:t>
            </a:r>
            <a:endParaRPr b="0" lang="zh-CN" sz="3200" spc="-1" strike="noStrike">
              <a:solidFill>
                <a:srgbClr val="000000"/>
              </a:solidFill>
              <a:uFill>
                <a:solidFill>
                  <a:srgbClr val="ffffff"/>
                </a:solidFill>
              </a:uFill>
              <a:latin typeface="Calibri"/>
            </a:endParaRPr>
          </a:p>
          <a:p>
            <a:pPr algn="ctr">
              <a:lnSpc>
                <a:spcPct val="100000"/>
              </a:lnSpc>
            </a:pP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相对于随机梯度下降，</a:t>
            </a:r>
            <a:r>
              <a:rPr b="0" lang="zh-CN" sz="2000" spc="-1" strike="noStrike">
                <a:solidFill>
                  <a:srgbClr val="404040"/>
                </a:solidFill>
                <a:uFill>
                  <a:solidFill>
                    <a:srgbClr val="ffffff"/>
                  </a:solidFill>
                </a:uFill>
                <a:latin typeface="微软雅黑"/>
                <a:ea typeface="微软雅黑"/>
              </a:rPr>
              <a:t>Mini-batch</a:t>
            </a:r>
            <a:r>
              <a:rPr b="0" lang="zh-CN" sz="2000" spc="-1" strike="noStrike">
                <a:solidFill>
                  <a:srgbClr val="404040"/>
                </a:solidFill>
                <a:uFill>
                  <a:solidFill>
                    <a:srgbClr val="ffffff"/>
                  </a:solidFill>
                </a:uFill>
                <a:latin typeface="微软雅黑"/>
                <a:ea typeface="微软雅黑"/>
              </a:rPr>
              <a:t>梯度下降降低了收敛波动性，即降低了参数更新的方差，使得更新更加稳定。相对于全量梯度下降，其提高了每次学习的速度。并且其不用担心内存瓶颈从而可以利用矩阵运算进行高效计算。一般而言每次更新随机选择</a:t>
            </a:r>
            <a:r>
              <a:rPr b="0" lang="zh-CN" sz="2000" spc="-1" strike="noStrike">
                <a:solidFill>
                  <a:srgbClr val="404040"/>
                </a:solidFill>
                <a:uFill>
                  <a:solidFill>
                    <a:srgbClr val="ffffff"/>
                  </a:solidFill>
                </a:uFill>
                <a:latin typeface="微软雅黑"/>
                <a:ea typeface="微软雅黑"/>
              </a:rPr>
              <a:t>[50,256]</a:t>
            </a:r>
            <a:r>
              <a:rPr b="0" lang="zh-CN" sz="2000" spc="-1" strike="noStrike">
                <a:solidFill>
                  <a:srgbClr val="404040"/>
                </a:solidFill>
                <a:uFill>
                  <a:solidFill>
                    <a:srgbClr val="ffffff"/>
                  </a:solidFill>
                </a:uFill>
                <a:latin typeface="微软雅黑"/>
                <a:ea typeface="微软雅黑"/>
              </a:rPr>
              <a:t>个样本进行学习，但是也要根据具体问题而选择，实践中可以进行多次试验，选择一个更新速度与更次次数都较适合的样本数。</a:t>
            </a:r>
            <a:endParaRPr b="0" lang="zh-CN" sz="3200" spc="-1" strike="noStrike">
              <a:solidFill>
                <a:srgbClr val="000000"/>
              </a:solidFill>
              <a:uFill>
                <a:solidFill>
                  <a:srgbClr val="ffffff"/>
                </a:solidFill>
              </a:uFill>
              <a:latin typeface="Calibri"/>
            </a:endParaRPr>
          </a:p>
        </p:txBody>
      </p:sp>
      <p:sp>
        <p:nvSpPr>
          <p:cNvPr id="102" name="TextShape 2"/>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梯度下降法的变形形式</a:t>
            </a:r>
            <a:endParaRPr b="0" lang="zh-CN" sz="1800" spc="-1" strike="noStrike">
              <a:solidFill>
                <a:srgbClr val="000000"/>
              </a:solidFill>
              <a:uFill>
                <a:solidFill>
                  <a:srgbClr val="ffffff"/>
                </a:solidFill>
              </a:uFill>
              <a:latin typeface="Calibri"/>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179640" y="1119600"/>
            <a:ext cx="8640720" cy="5405400"/>
          </a:xfrm>
          <a:prstGeom prst="rect">
            <a:avLst/>
          </a:prstGeom>
          <a:noFill/>
          <a:ln>
            <a:noFill/>
          </a:ln>
        </p:spPr>
        <p:txBody>
          <a:bodyPr/>
          <a:p>
            <a:pPr marL="343080" indent="-342720">
              <a:lnSpc>
                <a:spcPct val="15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选择一个合理的学习速率很难。如果学习速率过小，则会导致收敛速度很慢。如果学习速率过大，那么其会阻碍收敛，即在极值点附近会振荡。</a:t>
            </a:r>
            <a:endParaRPr b="0" lang="zh-CN" sz="3200" spc="-1" strike="noStrike">
              <a:solidFill>
                <a:srgbClr val="000000"/>
              </a:solidFill>
              <a:uFill>
                <a:solidFill>
                  <a:srgbClr val="ffffff"/>
                </a:solidFill>
              </a:uFill>
              <a:latin typeface="Calibri"/>
            </a:endParaRPr>
          </a:p>
          <a:p>
            <a:pPr marL="343080" indent="-342720">
              <a:lnSpc>
                <a:spcPct val="15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学习速率调整</a:t>
            </a:r>
            <a:r>
              <a:rPr b="0" lang="zh-CN" sz="2000" spc="-1" strike="noStrike">
                <a:solidFill>
                  <a:srgbClr val="404040"/>
                </a:solidFill>
                <a:uFill>
                  <a:solidFill>
                    <a:srgbClr val="ffffff"/>
                  </a:solidFill>
                </a:uFill>
                <a:latin typeface="微软雅黑"/>
                <a:ea typeface="微软雅黑"/>
              </a:rPr>
              <a:t>(</a:t>
            </a:r>
            <a:r>
              <a:rPr b="0" lang="zh-CN" sz="2000" spc="-1" strike="noStrike">
                <a:solidFill>
                  <a:srgbClr val="404040"/>
                </a:solidFill>
                <a:uFill>
                  <a:solidFill>
                    <a:srgbClr val="ffffff"/>
                  </a:solidFill>
                </a:uFill>
                <a:latin typeface="微软雅黑"/>
                <a:ea typeface="微软雅黑"/>
              </a:rPr>
              <a:t>又称学习速率调度，</a:t>
            </a:r>
            <a:r>
              <a:rPr b="0" lang="zh-CN" sz="2000" spc="-1" strike="noStrike">
                <a:solidFill>
                  <a:srgbClr val="404040"/>
                </a:solidFill>
                <a:uFill>
                  <a:solidFill>
                    <a:srgbClr val="ffffff"/>
                  </a:solidFill>
                </a:uFill>
                <a:latin typeface="微软雅黑"/>
                <a:ea typeface="微软雅黑"/>
              </a:rPr>
              <a:t>Learning rate schedules)</a:t>
            </a:r>
            <a:r>
              <a:rPr b="0" lang="zh-CN" sz="2000" spc="-1" strike="noStrike">
                <a:solidFill>
                  <a:srgbClr val="404040"/>
                </a:solidFill>
                <a:uFill>
                  <a:solidFill>
                    <a:srgbClr val="ffffff"/>
                  </a:solidFill>
                </a:uFill>
                <a:latin typeface="微软雅黑"/>
                <a:ea typeface="微软雅黑"/>
              </a:rPr>
              <a:t>试图在每次更新过程中，改变学习速率，如退火。一般使用某种事先设定的策略或者在每次迭代中衰减一个较小的阈值。无论哪种调整方法，都需要事先进行固定设置，这边便无法自适应每次学习的数据集特点。</a:t>
            </a:r>
            <a:endParaRPr b="0" lang="zh-CN" sz="3200" spc="-1" strike="noStrike">
              <a:solidFill>
                <a:srgbClr val="000000"/>
              </a:solidFill>
              <a:uFill>
                <a:solidFill>
                  <a:srgbClr val="ffffff"/>
                </a:solidFill>
              </a:uFill>
              <a:latin typeface="Calibri"/>
            </a:endParaRPr>
          </a:p>
          <a:p>
            <a:pPr marL="343080" indent="-342720">
              <a:lnSpc>
                <a:spcPct val="15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模型所有的参数每次更新都是使用相同的学习速率。如果数据特征是稀疏的或者每个特征有着不同的取值统计特征与空间，那么便不能在每次更新中每个参数使用相同的学习速率，那些很少出现的特征应该使用一个相对较大的学习速率。</a:t>
            </a:r>
            <a:endParaRPr b="0" lang="zh-CN" sz="3200" spc="-1" strike="noStrike">
              <a:solidFill>
                <a:srgbClr val="000000"/>
              </a:solidFill>
              <a:uFill>
                <a:solidFill>
                  <a:srgbClr val="ffffff"/>
                </a:solidFill>
              </a:uFill>
              <a:latin typeface="Calibri"/>
            </a:endParaRPr>
          </a:p>
          <a:p>
            <a:pPr marL="343080" indent="-342720">
              <a:lnSpc>
                <a:spcPct val="15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对于非凸目标函数，容易陷入那些次优的局部极值点中，如在神经网路中。</a:t>
            </a:r>
            <a:r>
              <a:rPr b="0" lang="zh-CN" sz="2000" spc="-1" strike="noStrike">
                <a:solidFill>
                  <a:srgbClr val="404040"/>
                </a:solidFill>
                <a:uFill>
                  <a:solidFill>
                    <a:srgbClr val="ffffff"/>
                  </a:solidFill>
                </a:uFill>
                <a:latin typeface="微软雅黑"/>
                <a:ea typeface="微软雅黑"/>
              </a:rPr>
              <a:t>Dauphin</a:t>
            </a:r>
            <a:r>
              <a:rPr b="0" lang="zh-CN" sz="2000" spc="-1" strike="noStrike">
                <a:solidFill>
                  <a:srgbClr val="404040"/>
                </a:solidFill>
                <a:uFill>
                  <a:solidFill>
                    <a:srgbClr val="ffffff"/>
                  </a:solidFill>
                </a:uFill>
                <a:latin typeface="微软雅黑"/>
                <a:ea typeface="微软雅黑"/>
              </a:rPr>
              <a:t>指出更严重的问题不是局部极值点，而是鞍点</a:t>
            </a:r>
            <a:endParaRPr b="0" lang="zh-CN" sz="3200" spc="-1" strike="noStrike">
              <a:solidFill>
                <a:srgbClr val="000000"/>
              </a:solidFill>
              <a:uFill>
                <a:solidFill>
                  <a:srgbClr val="ffffff"/>
                </a:solidFill>
              </a:uFill>
              <a:latin typeface="Calibri"/>
            </a:endParaRPr>
          </a:p>
        </p:txBody>
      </p:sp>
      <p:sp>
        <p:nvSpPr>
          <p:cNvPr id="104" name="TextShape 2"/>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挑战</a:t>
            </a:r>
            <a:endParaRPr b="0" lang="zh-CN" sz="1800" spc="-1" strike="noStrike">
              <a:solidFill>
                <a:srgbClr val="000000"/>
              </a:solidFill>
              <a:uFill>
                <a:solidFill>
                  <a:srgbClr val="ffffff"/>
                </a:solidFill>
              </a:uFill>
              <a:latin typeface="Calibri"/>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梯度下降优化算法</a:t>
            </a:r>
            <a:endParaRPr b="0" lang="zh-CN" sz="1800" spc="-1" strike="noStrike">
              <a:solidFill>
                <a:srgbClr val="000000"/>
              </a:solidFill>
              <a:uFill>
                <a:solidFill>
                  <a:srgbClr val="ffffff"/>
                </a:solidFill>
              </a:uFill>
              <a:latin typeface="Calibri"/>
            </a:endParaRPr>
          </a:p>
        </p:txBody>
      </p:sp>
      <p:sp>
        <p:nvSpPr>
          <p:cNvPr id="106" name="TextShape 2"/>
          <p:cNvSpPr txBox="1"/>
          <p:nvPr/>
        </p:nvSpPr>
        <p:spPr>
          <a:xfrm>
            <a:off x="445320" y="978480"/>
            <a:ext cx="8229240" cy="5402520"/>
          </a:xfrm>
          <a:prstGeom prst="rect">
            <a:avLst/>
          </a:prstGeom>
          <a:noFill/>
          <a:ln>
            <a:noFill/>
          </a:ln>
        </p:spPr>
        <p:txBody>
          <a:bodyPr/>
          <a:p>
            <a:pPr marL="343080" indent="-342720">
              <a:lnSpc>
                <a:spcPct val="100000"/>
              </a:lnSpc>
              <a:buClr>
                <a:srgbClr val="404040"/>
              </a:buClr>
              <a:buFont typeface="Arial"/>
              <a:buChar char="•"/>
            </a:pPr>
            <a:r>
              <a:rPr b="1" lang="zh-CN" sz="2400" spc="-1" strike="noStrike">
                <a:solidFill>
                  <a:srgbClr val="404040"/>
                </a:solidFill>
                <a:uFill>
                  <a:solidFill>
                    <a:srgbClr val="ffffff"/>
                  </a:solidFill>
                </a:uFill>
                <a:latin typeface="微软雅黑"/>
                <a:ea typeface="微软雅黑"/>
              </a:rPr>
              <a:t>Momentum</a:t>
            </a: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如果在峡谷地区</a:t>
            </a:r>
            <a:r>
              <a:rPr b="0" lang="zh-CN" sz="2400" spc="-1" strike="noStrike">
                <a:solidFill>
                  <a:srgbClr val="404040"/>
                </a:solidFill>
                <a:uFill>
                  <a:solidFill>
                    <a:srgbClr val="ffffff"/>
                  </a:solidFill>
                </a:uFill>
                <a:latin typeface="微软雅黑"/>
                <a:ea typeface="微软雅黑"/>
              </a:rPr>
              <a:t>(</a:t>
            </a:r>
            <a:r>
              <a:rPr b="0" lang="zh-CN" sz="2400" spc="-1" strike="noStrike">
                <a:solidFill>
                  <a:srgbClr val="404040"/>
                </a:solidFill>
                <a:uFill>
                  <a:solidFill>
                    <a:srgbClr val="ffffff"/>
                  </a:solidFill>
                </a:uFill>
                <a:latin typeface="微软雅黑"/>
                <a:ea typeface="微软雅黑"/>
              </a:rPr>
              <a:t>某些方向较另一些方向上陡峭得多，常见于局部极值点</a:t>
            </a:r>
            <a:r>
              <a:rPr b="0" lang="zh-CN" sz="2400" spc="-1" strike="noStrike">
                <a:solidFill>
                  <a:srgbClr val="404040"/>
                </a:solidFill>
                <a:uFill>
                  <a:solidFill>
                    <a:srgbClr val="ffffff"/>
                  </a:solidFill>
                </a:uFill>
                <a:latin typeface="微软雅黑"/>
                <a:ea typeface="微软雅黑"/>
              </a:rPr>
              <a:t>)</a:t>
            </a:r>
            <a:r>
              <a:rPr b="0" lang="zh-CN" sz="2400" spc="-1" strike="noStrike">
                <a:solidFill>
                  <a:srgbClr val="404040"/>
                </a:solidFill>
                <a:uFill>
                  <a:solidFill>
                    <a:srgbClr val="ffffff"/>
                  </a:solidFill>
                </a:uFill>
                <a:latin typeface="微软雅黑"/>
                <a:ea typeface="微软雅黑"/>
              </a:rPr>
              <a:t>，</a:t>
            </a:r>
            <a:r>
              <a:rPr b="0" lang="zh-CN" sz="2400" spc="-1" strike="noStrike">
                <a:solidFill>
                  <a:srgbClr val="404040"/>
                </a:solidFill>
                <a:uFill>
                  <a:solidFill>
                    <a:srgbClr val="ffffff"/>
                  </a:solidFill>
                </a:uFill>
                <a:latin typeface="微软雅黑"/>
                <a:ea typeface="微软雅黑"/>
              </a:rPr>
              <a:t>SGD</a:t>
            </a:r>
            <a:r>
              <a:rPr b="0" lang="zh-CN" sz="2400" spc="-1" strike="noStrike">
                <a:solidFill>
                  <a:srgbClr val="404040"/>
                </a:solidFill>
                <a:uFill>
                  <a:solidFill>
                    <a:srgbClr val="ffffff"/>
                  </a:solidFill>
                </a:uFill>
                <a:latin typeface="微软雅黑"/>
                <a:ea typeface="微软雅黑"/>
              </a:rPr>
              <a:t>会在这些地方附近振荡，从而导致收敛速度慢。这种情况下，动量</a:t>
            </a:r>
            <a:r>
              <a:rPr b="0" lang="zh-CN" sz="2400" spc="-1" strike="noStrike">
                <a:solidFill>
                  <a:srgbClr val="404040"/>
                </a:solidFill>
                <a:uFill>
                  <a:solidFill>
                    <a:srgbClr val="ffffff"/>
                  </a:solidFill>
                </a:uFill>
                <a:latin typeface="微软雅黑"/>
                <a:ea typeface="微软雅黑"/>
              </a:rPr>
              <a:t>(Momentum)</a:t>
            </a:r>
            <a:r>
              <a:rPr b="0" lang="zh-CN" sz="2400" spc="-1" strike="noStrike">
                <a:solidFill>
                  <a:srgbClr val="404040"/>
                </a:solidFill>
                <a:uFill>
                  <a:solidFill>
                    <a:srgbClr val="ffffff"/>
                  </a:solidFill>
                </a:uFill>
                <a:latin typeface="微软雅黑"/>
                <a:ea typeface="微软雅黑"/>
              </a:rPr>
              <a:t>便可以解决。动量在参数更新项中加上一次更新量</a:t>
            </a:r>
            <a:r>
              <a:rPr b="0" lang="zh-CN" sz="2400" spc="-1" strike="noStrike">
                <a:solidFill>
                  <a:srgbClr val="404040"/>
                </a:solidFill>
                <a:uFill>
                  <a:solidFill>
                    <a:srgbClr val="ffffff"/>
                  </a:solidFill>
                </a:uFill>
                <a:latin typeface="微软雅黑"/>
                <a:ea typeface="微软雅黑"/>
              </a:rPr>
              <a:t>(</a:t>
            </a:r>
            <a:r>
              <a:rPr b="0" lang="zh-CN" sz="2400" spc="-1" strike="noStrike">
                <a:solidFill>
                  <a:srgbClr val="404040"/>
                </a:solidFill>
                <a:uFill>
                  <a:solidFill>
                    <a:srgbClr val="ffffff"/>
                  </a:solidFill>
                </a:uFill>
                <a:latin typeface="微软雅黑"/>
                <a:ea typeface="微软雅黑"/>
              </a:rPr>
              <a:t>即动量项</a:t>
            </a:r>
            <a:r>
              <a:rPr b="0" lang="zh-CN" sz="2400" spc="-1" strike="noStrike">
                <a:solidFill>
                  <a:srgbClr val="404040"/>
                </a:solidFill>
                <a:uFill>
                  <a:solidFill>
                    <a:srgbClr val="ffffff"/>
                  </a:solidFill>
                </a:uFill>
                <a:latin typeface="微软雅黑"/>
                <a:ea typeface="微软雅黑"/>
              </a:rPr>
              <a:t>),</a:t>
            </a:r>
            <a:r>
              <a:rPr b="0" lang="zh-CN" sz="2400" spc="-1" strike="noStrike">
                <a:solidFill>
                  <a:srgbClr val="404040"/>
                </a:solidFill>
                <a:uFill>
                  <a:solidFill>
                    <a:srgbClr val="ffffff"/>
                  </a:solidFill>
                </a:uFill>
                <a:latin typeface="微软雅黑"/>
                <a:ea typeface="微软雅黑"/>
              </a:rPr>
              <a:t>即： </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rPr>
              <a:t> </a:t>
            </a:r>
            <a:endParaRPr b="0" lang="zh-CN" sz="3200" spc="-1" strike="noStrike">
              <a:solidFill>
                <a:srgbClr val="000000"/>
              </a:solidFill>
              <a:uFill>
                <a:solidFill>
                  <a:srgbClr val="ffffff"/>
                </a:solidFill>
              </a:uFill>
              <a:latin typeface="Calibri"/>
            </a:endParaRPr>
          </a:p>
          <a:p>
            <a:pPr marL="343080" indent="-342720" algn="ctr">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νt=γνt−1+η ∇θJ(θ)</a:t>
            </a:r>
            <a:endParaRPr b="0" lang="zh-CN" sz="3200" spc="-1" strike="noStrike">
              <a:solidFill>
                <a:srgbClr val="000000"/>
              </a:solidFill>
              <a:uFill>
                <a:solidFill>
                  <a:srgbClr val="ffffff"/>
                </a:solidFill>
              </a:uFill>
              <a:latin typeface="Calibri"/>
            </a:endParaRPr>
          </a:p>
          <a:p>
            <a:pPr marL="343080" indent="-342720" algn="ctr">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θ=θ−νt</a:t>
            </a:r>
            <a:endParaRPr b="0" lang="zh-CN" sz="3200" spc="-1" strike="noStrike">
              <a:solidFill>
                <a:srgbClr val="000000"/>
              </a:solidFill>
              <a:uFill>
                <a:solidFill>
                  <a:srgbClr val="ffffff"/>
                </a:solidFill>
              </a:uFill>
              <a:latin typeface="Calibri"/>
            </a:endParaRPr>
          </a:p>
          <a:p>
            <a:pPr algn="ctr">
              <a:lnSpc>
                <a:spcPct val="100000"/>
              </a:lnSpc>
            </a:pPr>
            <a:endParaRPr b="0" lang="zh-CN" sz="3200" spc="-1" strike="noStrike">
              <a:solidFill>
                <a:srgbClr val="000000"/>
              </a:solidFill>
              <a:uFill>
                <a:solidFill>
                  <a:srgbClr val="ffffff"/>
                </a:solidFill>
              </a:uFill>
              <a:latin typeface="Calibri"/>
            </a:endParaRPr>
          </a:p>
          <a:p>
            <a:pPr marL="343080" indent="-342720">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其中动量项超参数</a:t>
            </a:r>
            <a:r>
              <a:rPr b="0" lang="zh-CN" sz="2400" spc="-1" strike="noStrike">
                <a:solidFill>
                  <a:srgbClr val="404040"/>
                </a:solidFill>
                <a:uFill>
                  <a:solidFill>
                    <a:srgbClr val="ffffff"/>
                  </a:solidFill>
                </a:uFill>
                <a:latin typeface="微软雅黑"/>
                <a:ea typeface="微软雅黑"/>
              </a:rPr>
              <a:t>γ&lt;1</a:t>
            </a:r>
            <a:r>
              <a:rPr b="0" lang="zh-CN" sz="2400" spc="-1" strike="noStrike">
                <a:solidFill>
                  <a:srgbClr val="404040"/>
                </a:solidFill>
                <a:uFill>
                  <a:solidFill>
                    <a:srgbClr val="ffffff"/>
                  </a:solidFill>
                </a:uFill>
                <a:latin typeface="微软雅黑"/>
                <a:ea typeface="微软雅黑"/>
              </a:rPr>
              <a:t>一般是小于等于</a:t>
            </a:r>
            <a:r>
              <a:rPr b="0" lang="zh-CN" sz="2400" spc="-1" strike="noStrike">
                <a:solidFill>
                  <a:srgbClr val="404040"/>
                </a:solidFill>
                <a:uFill>
                  <a:solidFill>
                    <a:srgbClr val="ffffff"/>
                  </a:solidFill>
                </a:uFill>
                <a:latin typeface="微软雅黑"/>
                <a:ea typeface="微软雅黑"/>
              </a:rPr>
              <a:t>0.9</a:t>
            </a:r>
            <a:r>
              <a:rPr b="0" lang="zh-CN" sz="2400" spc="-1" strike="noStrike">
                <a:solidFill>
                  <a:srgbClr val="404040"/>
                </a:solidFill>
                <a:uFill>
                  <a:solidFill>
                    <a:srgbClr val="ffffff"/>
                  </a:solidFill>
                </a:uFill>
                <a:latin typeface="微软雅黑"/>
                <a:ea typeface="微软雅黑"/>
              </a:rPr>
              <a:t>。</a:t>
            </a:r>
            <a:endParaRPr b="0" lang="zh-CN" sz="3200" spc="-1" strike="noStrike">
              <a:solidFill>
                <a:srgbClr val="000000"/>
              </a:solidFill>
              <a:uFill>
                <a:solidFill>
                  <a:srgbClr val="ffffff"/>
                </a:solidFill>
              </a:uFill>
              <a:latin typeface="Calibri"/>
            </a:endParaRPr>
          </a:p>
          <a:p>
            <a:pPr>
              <a:lnSpc>
                <a:spcPct val="100000"/>
              </a:lnSpc>
            </a:pP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endParaRPr b="0" lang="zh-CN" sz="3200" spc="-1" strike="noStrike">
              <a:solidFill>
                <a:srgbClr val="000000"/>
              </a:solidFill>
              <a:uFill>
                <a:solidFill>
                  <a:srgbClr val="ffffff"/>
                </a:solidFill>
              </a:uFill>
              <a:latin typeface="Calibri"/>
            </a:endParaRPr>
          </a:p>
        </p:txBody>
      </p:sp>
      <p:pic>
        <p:nvPicPr>
          <p:cNvPr id="107" name="Picture 2" descr=""/>
          <p:cNvPicPr/>
          <p:nvPr/>
        </p:nvPicPr>
        <p:blipFill>
          <a:blip r:embed="rId1"/>
          <a:stretch/>
        </p:blipFill>
        <p:spPr>
          <a:xfrm>
            <a:off x="395640" y="2195280"/>
            <a:ext cx="4019040" cy="2266560"/>
          </a:xfrm>
          <a:prstGeom prst="rect">
            <a:avLst/>
          </a:prstGeom>
          <a:ln>
            <a:noFill/>
          </a:ln>
        </p:spPr>
      </p:pic>
      <p:pic>
        <p:nvPicPr>
          <p:cNvPr id="108" name="Picture 3" descr=""/>
          <p:cNvPicPr/>
          <p:nvPr/>
        </p:nvPicPr>
        <p:blipFill>
          <a:blip r:embed="rId2"/>
          <a:stretch/>
        </p:blipFill>
        <p:spPr>
          <a:xfrm>
            <a:off x="4788000" y="2195280"/>
            <a:ext cx="4076280" cy="2342880"/>
          </a:xfrm>
          <a:prstGeom prst="rect">
            <a:avLst/>
          </a:prstGeom>
          <a:ln>
            <a:noFill/>
          </a:ln>
        </p:spPr>
      </p:pic>
    </p:spTree>
  </p:cSld>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42">
                                  <p:stCondLst>
                                    <p:cond delay="0"/>
                                  </p:stCondLst>
                                  <p:childTnLst>
                                    <p:set>
                                      <p:cBhvr>
                                        <p:cTn id="20" dur="1" fill="hold">
                                          <p:stCondLst>
                                            <p:cond delay="0"/>
                                          </p:stCondLst>
                                        </p:cTn>
                                        <p:tgtEl>
                                          <p:spTgt spid="107"/>
                                        </p:tgtEl>
                                        <p:attrNameLst>
                                          <p:attrName>style.visibility</p:attrName>
                                        </p:attrNameLst>
                                      </p:cBhvr>
                                      <p:to>
                                        <p:strVal val="visible"/>
                                      </p:to>
                                    </p:set>
                                    <p:animEffect filter="fade" transition="in">
                                      <p:cBhvr additive="repl">
                                        <p:cTn id="21" dur="1000"/>
                                        <p:tgtEl>
                                          <p:spTgt spid="107"/>
                                        </p:tgtEl>
                                      </p:cBhvr>
                                    </p:animEffect>
                                    <p:anim calcmode="lin" valueType="num">
                                      <p:cBhvr additive="repl">
                                        <p:cTn id="22" dur="1000" fill="hold"/>
                                        <p:tgtEl>
                                          <p:spTgt spid="107"/>
                                        </p:tgtEl>
                                        <p:attrNameLst>
                                          <p:attrName>ppt_x</p:attrName>
                                        </p:attrNameLst>
                                      </p:cBhvr>
                                      <p:tavLst>
                                        <p:tav tm="0">
                                          <p:val>
                                            <p:strVal val="#ppt_x"/>
                                          </p:val>
                                        </p:tav>
                                        <p:tav tm="100000">
                                          <p:val>
                                            <p:strVal val="#ppt_x"/>
                                          </p:val>
                                        </p:tav>
                                      </p:tavLst>
                                    </p:anim>
                                    <p:anim calcmode="lin" valueType="num">
                                      <p:cBhvr additive="repl">
                                        <p:cTn id="23"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nodeType="clickEffect" fill="hold" presetClass="exit" presetID="42">
                                  <p:stCondLst>
                                    <p:cond delay="0"/>
                                  </p:stCondLst>
                                  <p:childTnLst>
                                    <p:animEffect filter="fade" transition="in">
                                      <p:cBhvr additive="repl">
                                        <p:cTn id="27" dur="1000"/>
                                        <p:tgtEl>
                                          <p:spTgt spid="107"/>
                                        </p:tgtEl>
                                      </p:cBhvr>
                                    </p:animEffect>
                                    <p:anim calcmode="lin" valueType="num">
                                      <p:cBhvr additive="repl">
                                        <p:cTn id="28" dur="1000"/>
                                        <p:tgtEl>
                                          <p:spTgt spid="107"/>
                                        </p:tgtEl>
                                        <p:attrNameLst>
                                          <p:attrName>ppt_x</p:attrName>
                                        </p:attrNameLst>
                                      </p:cBhvr>
                                      <p:tavLst>
                                        <p:tav tm="0">
                                          <p:val>
                                            <p:strVal val="#ppt_x"/>
                                          </p:val>
                                        </p:tav>
                                        <p:tav tm="100000">
                                          <p:val>
                                            <p:strVal val="#ppt_x"/>
                                          </p:val>
                                        </p:tav>
                                      </p:tavLst>
                                    </p:anim>
                                    <p:anim calcmode="lin" valueType="num">
                                      <p:cBhvr additive="repl">
                                        <p:cTn id="29" dur="1000"/>
                                        <p:tgtEl>
                                          <p:spTgt spid="107"/>
                                        </p:tgtEl>
                                        <p:attrNameLst>
                                          <p:attrName>ppt_y</p:attrName>
                                        </p:attrNameLst>
                                      </p:cBhvr>
                                      <p:tavLst>
                                        <p:tav tm="0">
                                          <p:val>
                                            <p:strVal val="#ppt_y"/>
                                          </p:val>
                                        </p:tav>
                                        <p:tav tm="100000">
                                          <p:val>
                                            <p:strVal val="#ppt_y+.1"/>
                                          </p:val>
                                        </p:tav>
                                      </p:tavLst>
                                    </p:anim>
                                    <p:set>
                                      <p:cBhvr>
                                        <p:cTn id="30" dur="1" fill="hold">
                                          <p:stCondLst>
                                            <p:cond delay="999"/>
                                          </p:stCondLst>
                                        </p:cTn>
                                        <p:tgtEl>
                                          <p:spTgt spid="107"/>
                                        </p:tgtEl>
                                        <p:attrNameLst>
                                          <p:attrName>style.visibility</p:attrName>
                                        </p:attrNameLst>
                                      </p:cBhvr>
                                      <p:to>
                                        <p:strVal val="hidden"/>
                                      </p:to>
                                    </p:set>
                                  </p:childTnLst>
                                </p:cTn>
                              </p:par>
                              <p:par>
                                <p:cTn id="31" nodeType="withEffect" fill="hold" presetClass="entr" presetID="10">
                                  <p:stCondLst>
                                    <p:cond delay="0"/>
                                  </p:stCondLst>
                                  <p:childTnLst>
                                    <p:set>
                                      <p:cBhvr>
                                        <p:cTn id="32" dur="1" fill="hold">
                                          <p:stCondLst>
                                            <p:cond delay="0"/>
                                          </p:stCondLst>
                                        </p:cTn>
                                        <p:tgtEl>
                                          <p:spTgt spid="108"/>
                                        </p:tgtEl>
                                        <p:attrNameLst>
                                          <p:attrName>style.visibility</p:attrName>
                                        </p:attrNameLst>
                                      </p:cBhvr>
                                      <p:to>
                                        <p:strVal val="visible"/>
                                      </p:to>
                                    </p:set>
                                    <p:animEffect filter="fade" transition="in">
                                      <p:cBhvr additive="repl">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nodeType="clickEffect" fill="hold" presetClass="exit" presetID="42">
                                  <p:stCondLst>
                                    <p:cond delay="0"/>
                                  </p:stCondLst>
                                  <p:childTnLst>
                                    <p:animEffect filter="fade" transition="in">
                                      <p:cBhvr additive="repl">
                                        <p:cTn id="37" dur="1000"/>
                                        <p:tgtEl>
                                          <p:spTgt spid="108"/>
                                        </p:tgtEl>
                                      </p:cBhvr>
                                    </p:animEffect>
                                    <p:anim calcmode="lin" valueType="num">
                                      <p:cBhvr additive="repl">
                                        <p:cTn id="38" dur="1000"/>
                                        <p:tgtEl>
                                          <p:spTgt spid="108"/>
                                        </p:tgtEl>
                                        <p:attrNameLst>
                                          <p:attrName>ppt_x</p:attrName>
                                        </p:attrNameLst>
                                      </p:cBhvr>
                                      <p:tavLst>
                                        <p:tav tm="0">
                                          <p:val>
                                            <p:strVal val="#ppt_x"/>
                                          </p:val>
                                        </p:tav>
                                        <p:tav tm="100000">
                                          <p:val>
                                            <p:strVal val="#ppt_x"/>
                                          </p:val>
                                        </p:tav>
                                      </p:tavLst>
                                    </p:anim>
                                    <p:anim calcmode="lin" valueType="num">
                                      <p:cBhvr additive="repl">
                                        <p:cTn id="39" dur="1000"/>
                                        <p:tgtEl>
                                          <p:spTgt spid="108"/>
                                        </p:tgtEl>
                                        <p:attrNameLst>
                                          <p:attrName>ppt_y</p:attrName>
                                        </p:attrNameLst>
                                      </p:cBhvr>
                                      <p:tavLst>
                                        <p:tav tm="0">
                                          <p:val>
                                            <p:strVal val="#ppt_y"/>
                                          </p:val>
                                        </p:tav>
                                        <p:tav tm="100000">
                                          <p:val>
                                            <p:strVal val="#ppt_y+.1"/>
                                          </p:val>
                                        </p:tav>
                                      </p:tavLst>
                                    </p:anim>
                                    <p:set>
                                      <p:cBhvr>
                                        <p:cTn id="40" dur="1" fill="hold">
                                          <p:stCondLst>
                                            <p:cond delay="999"/>
                                          </p:stCondLst>
                                        </p:cTn>
                                        <p:tgtEl>
                                          <p:spTgt spid="10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395640" y="155160"/>
            <a:ext cx="8133120" cy="609120"/>
          </a:xfrm>
          <a:prstGeom prst="rect">
            <a:avLst/>
          </a:prstGeom>
          <a:noFill/>
          <a:ln>
            <a:noFill/>
          </a:ln>
        </p:spPr>
        <p:txBody>
          <a:bodyPr anchor="ctr"/>
          <a:p>
            <a:pPr>
              <a:lnSpc>
                <a:spcPct val="100000"/>
              </a:lnSpc>
            </a:pPr>
            <a:r>
              <a:rPr b="1" lang="zh-CN" sz="2800" spc="-1" strike="noStrike">
                <a:solidFill>
                  <a:srgbClr val="0070c0"/>
                </a:solidFill>
                <a:uFill>
                  <a:solidFill>
                    <a:srgbClr val="ffffff"/>
                  </a:solidFill>
                </a:uFill>
                <a:latin typeface="微软雅黑"/>
                <a:ea typeface="微软雅黑"/>
              </a:rPr>
              <a:t>梯度下降优化算法</a:t>
            </a:r>
            <a:endParaRPr b="0" lang="zh-CN" sz="1800" spc="-1" strike="noStrike">
              <a:solidFill>
                <a:srgbClr val="000000"/>
              </a:solidFill>
              <a:uFill>
                <a:solidFill>
                  <a:srgbClr val="ffffff"/>
                </a:solidFill>
              </a:uFill>
              <a:latin typeface="Calibri"/>
            </a:endParaRPr>
          </a:p>
        </p:txBody>
      </p:sp>
      <p:sp>
        <p:nvSpPr>
          <p:cNvPr id="110" name="TextShape 2"/>
          <p:cNvSpPr txBox="1"/>
          <p:nvPr/>
        </p:nvSpPr>
        <p:spPr>
          <a:xfrm>
            <a:off x="445320" y="978480"/>
            <a:ext cx="8229240" cy="5402520"/>
          </a:xfrm>
          <a:prstGeom prst="rect">
            <a:avLst/>
          </a:prstGeom>
          <a:noFill/>
          <a:ln>
            <a:noFill/>
          </a:ln>
        </p:spPr>
        <p:txBody>
          <a:bodyPr/>
          <a:p>
            <a:pPr marL="343080" indent="-342720">
              <a:lnSpc>
                <a:spcPct val="100000"/>
              </a:lnSpc>
              <a:buClr>
                <a:srgbClr val="404040"/>
              </a:buClr>
              <a:buFont typeface="Arial"/>
              <a:buChar char="•"/>
            </a:pPr>
            <a:r>
              <a:rPr b="1" lang="zh-CN" sz="2400" spc="-1" strike="noStrike">
                <a:solidFill>
                  <a:srgbClr val="404040"/>
                </a:solidFill>
                <a:uFill>
                  <a:solidFill>
                    <a:srgbClr val="ffffff"/>
                  </a:solidFill>
                </a:uFill>
                <a:latin typeface="微软雅黑"/>
                <a:ea typeface="微软雅黑"/>
              </a:rPr>
              <a:t>Nesterov accelerated gradient(NAG,</a:t>
            </a:r>
            <a:r>
              <a:rPr b="1" lang="zh-CN" sz="2400" spc="-1" strike="noStrike">
                <a:solidFill>
                  <a:srgbClr val="404040"/>
                </a:solidFill>
                <a:uFill>
                  <a:solidFill>
                    <a:srgbClr val="ffffff"/>
                  </a:solidFill>
                </a:uFill>
                <a:latin typeface="微软雅黑"/>
                <a:ea typeface="微软雅黑"/>
              </a:rPr>
              <a:t>涅斯捷罗夫梯度加速</a:t>
            </a:r>
            <a:r>
              <a:rPr b="1" lang="zh-CN" sz="2400" spc="-1" strike="noStrike">
                <a:solidFill>
                  <a:srgbClr val="404040"/>
                </a:solidFill>
                <a:uFill>
                  <a:solidFill>
                    <a:srgbClr val="ffffff"/>
                  </a:solidFill>
                </a:uFill>
                <a:latin typeface="微软雅黑"/>
                <a:ea typeface="微软雅黑"/>
              </a:rPr>
              <a:t>)</a:t>
            </a:r>
            <a:endParaRPr b="0" lang="zh-CN" sz="3200" spc="-1" strike="noStrike">
              <a:solidFill>
                <a:srgbClr val="000000"/>
              </a:solidFill>
              <a:uFill>
                <a:solidFill>
                  <a:srgbClr val="ffffff"/>
                </a:solidFill>
              </a:uFill>
              <a:latin typeface="Calibri"/>
            </a:endParaRPr>
          </a:p>
          <a:p>
            <a:pPr lvl="1" marL="743040" indent="-285480">
              <a:lnSpc>
                <a:spcPct val="100000"/>
              </a:lnSpc>
              <a:buClr>
                <a:srgbClr val="404040"/>
              </a:buClr>
              <a:buFont typeface="Arial"/>
              <a:buChar char="–"/>
            </a:pPr>
            <a:r>
              <a:rPr b="0" lang="zh-CN" sz="2000" spc="-1" strike="noStrike">
                <a:solidFill>
                  <a:srgbClr val="404040"/>
                </a:solidFill>
                <a:uFill>
                  <a:solidFill>
                    <a:srgbClr val="ffffff"/>
                  </a:solidFill>
                </a:uFill>
                <a:latin typeface="微软雅黑"/>
                <a:ea typeface="微软雅黑"/>
              </a:rPr>
              <a:t>不仅增加了动量项，并且在计算参数的梯度时，在损失函数中减去了动量项</a:t>
            </a:r>
            <a:r>
              <a:rPr b="0" lang="zh-CN" sz="2000" spc="-1" strike="noStrike">
                <a:solidFill>
                  <a:srgbClr val="404040"/>
                </a:solidFill>
                <a:uFill>
                  <a:solidFill>
                    <a:srgbClr val="ffffff"/>
                  </a:solidFill>
                </a:uFill>
                <a:latin typeface="微软雅黑"/>
                <a:ea typeface="微软雅黑"/>
              </a:rPr>
              <a:t>
</a:t>
            </a:r>
            <a:r>
              <a:rPr b="0" lang="zh-CN" sz="2000" spc="-1" strike="noStrike">
                <a:solidFill>
                  <a:srgbClr val="404040"/>
                </a:solidFill>
                <a:uFill>
                  <a:solidFill>
                    <a:srgbClr val="ffffff"/>
                  </a:solidFill>
                </a:uFill>
                <a:latin typeface="微软雅黑"/>
              </a:rPr>
              <a:t> </a:t>
            </a:r>
            <a:endParaRPr b="0" lang="zh-CN" sz="2400" spc="-1" strike="noStrike">
              <a:solidFill>
                <a:srgbClr val="000000"/>
              </a:solidFill>
              <a:uFill>
                <a:solidFill>
                  <a:srgbClr val="ffffff"/>
                </a:solidFill>
              </a:uFill>
              <a:latin typeface="Calibri"/>
            </a:endParaRPr>
          </a:p>
          <a:p>
            <a:pPr marL="343080" indent="-342720" algn="ctr">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νt=γνt−1+η⋅∇θJ(θ−γνt−1)</a:t>
            </a:r>
            <a:endParaRPr b="0" lang="zh-CN" sz="3200" spc="-1" strike="noStrike">
              <a:solidFill>
                <a:srgbClr val="000000"/>
              </a:solidFill>
              <a:uFill>
                <a:solidFill>
                  <a:srgbClr val="ffffff"/>
                </a:solidFill>
              </a:uFill>
              <a:latin typeface="Calibri"/>
            </a:endParaRPr>
          </a:p>
          <a:p>
            <a:pPr marL="343080" indent="-342720" algn="ctr">
              <a:lnSpc>
                <a:spcPct val="100000"/>
              </a:lnSpc>
              <a:buClr>
                <a:srgbClr val="404040"/>
              </a:buClr>
              <a:buFont typeface="Arial"/>
              <a:buChar char="•"/>
            </a:pP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θ=θ−νt</a:t>
            </a: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rPr>
              <a:t> </a:t>
            </a:r>
            <a:endParaRPr b="0" lang="zh-CN" sz="3200" spc="-1" strike="noStrike">
              <a:solidFill>
                <a:srgbClr val="000000"/>
              </a:solidFill>
              <a:uFill>
                <a:solidFill>
                  <a:srgbClr val="ffffff"/>
                </a:solidFill>
              </a:uFill>
              <a:latin typeface="Calibri"/>
            </a:endParaRPr>
          </a:p>
          <a:p>
            <a:pPr>
              <a:lnSpc>
                <a:spcPct val="100000"/>
              </a:lnSpc>
            </a:pPr>
            <a:r>
              <a:rPr b="0" lang="zh-CN" sz="2400" spc="-1" strike="noStrike">
                <a:solidFill>
                  <a:srgbClr val="404040"/>
                </a:solidFill>
                <a:uFill>
                  <a:solidFill>
                    <a:srgbClr val="ffffff"/>
                  </a:solidFill>
                </a:uFill>
                <a:latin typeface="微软雅黑"/>
                <a:ea typeface="微软雅黑"/>
              </a:rPr>
              <a:t>
</a:t>
            </a:r>
            <a:r>
              <a:rPr b="0" lang="zh-CN" sz="2400" spc="-1" strike="noStrike">
                <a:solidFill>
                  <a:srgbClr val="404040"/>
                </a:solidFill>
                <a:uFill>
                  <a:solidFill>
                    <a:srgbClr val="ffffff"/>
                  </a:solidFill>
                </a:uFill>
                <a:latin typeface="微软雅黑"/>
                <a:ea typeface="微软雅黑"/>
              </a:rPr>
              <a:t> </a:t>
            </a:r>
            <a:endParaRPr b="0" lang="zh-CN" sz="3200" spc="-1" strike="noStrike">
              <a:solidFill>
                <a:srgbClr val="000000"/>
              </a:solidFill>
              <a:uFill>
                <a:solidFill>
                  <a:srgbClr val="ffffff"/>
                </a:solidFill>
              </a:uFill>
              <a:latin typeface="Calibri"/>
            </a:endParaRPr>
          </a:p>
        </p:txBody>
      </p:sp>
      <p:pic>
        <p:nvPicPr>
          <p:cNvPr id="111" name="Picture 2" descr=""/>
          <p:cNvPicPr/>
          <p:nvPr/>
        </p:nvPicPr>
        <p:blipFill>
          <a:blip r:embed="rId1"/>
          <a:stretch/>
        </p:blipFill>
        <p:spPr>
          <a:xfrm>
            <a:off x="-1080" y="3789000"/>
            <a:ext cx="9144720" cy="263484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14251</TotalTime>
  <Application>LibreOffice/5.1.6.2$Linux_X86_64 LibreOffice_project/10m0$Build-2</Application>
  <Words>1603</Words>
  <Paragraphs>134</Paragraphs>
  <Company>Lenovo</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2015-03-12T11:54:05Z</dcterms:created>
  <dc:creator>许海燕</dc:creator>
  <dc:description/>
  <dc:language>en-US</dc:language>
  <cp:lastModifiedBy/>
  <dcterms:modified xsi:type="dcterms:W3CDTF">2018-05-18T00:40:46Z</dcterms:modified>
  <cp:revision>789</cp:revision>
  <dc:subject/>
  <dc:title>中国科技网</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Lenovo</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13</vt:i4>
  </property>
  <property fmtid="{D5CDD505-2E9C-101B-9397-08002B2CF9AE}" pid="9" name="PresentationFormat">
    <vt:lpwstr>全屏显示(4:3)</vt:lpwstr>
  </property>
  <property fmtid="{D5CDD505-2E9C-101B-9397-08002B2CF9AE}" pid="10" name="ScaleCrop">
    <vt:bool>0</vt:bool>
  </property>
  <property fmtid="{D5CDD505-2E9C-101B-9397-08002B2CF9AE}" pid="11" name="ShareDoc">
    <vt:bool>0</vt:bool>
  </property>
  <property fmtid="{D5CDD505-2E9C-101B-9397-08002B2CF9AE}" pid="12" name="Slides">
    <vt:i4>21</vt:i4>
  </property>
</Properties>
</file>